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14630400" cy="8229600"/>
  <p:notesSz cx="8229600" cy="14630400"/>
  <p:embeddedFontLst>
    <p:embeddedFont>
      <p:font typeface="Comfortaa"/>
      <p:regular r:id="rId48"/>
    </p:embeddedFont>
    <p:embeddedFont>
      <p:font typeface="Comfortaa"/>
      <p:regular r:id="rId49"/>
    </p:embeddedFont>
    <p:embeddedFont>
      <p:font typeface="Raleway Medium"/>
      <p:regular r:id="rId50"/>
    </p:embeddedFont>
    <p:embeddedFont>
      <p:font typeface="Raleway Medium"/>
      <p:regular r:id="rId51"/>
    </p:embeddedFont>
    <p:embeddedFont>
      <p:font typeface="Raleway Medium"/>
      <p:regular r:id="rId52"/>
    </p:embeddedFont>
    <p:embeddedFont>
      <p:font typeface="Raleway Medium"/>
      <p:regular r:id="rId5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 Id="rId48" Type="http://schemas.openxmlformats.org/officeDocument/2006/relationships/font" Target="fonts/font1.fntdata"/><Relationship Id="rId49" Type="http://schemas.openxmlformats.org/officeDocument/2006/relationships/font" Target="fonts/font2.fntdata"/><Relationship Id="rId50" Type="http://schemas.openxmlformats.org/officeDocument/2006/relationships/font" Target="fonts/font3.fntdata"/><Relationship Id="rId51" Type="http://schemas.openxmlformats.org/officeDocument/2006/relationships/font" Target="fonts/font4.fntdata"/><Relationship Id="rId52" Type="http://schemas.openxmlformats.org/officeDocument/2006/relationships/font" Target="fonts/font5.fntdata"/><Relationship Id="rId5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8-1.png"/><Relationship Id="rId3"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9-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0-1.png"/><Relationship Id="rId3"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1-1.png"/><Relationship Id="rId3"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2-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slideLayout" Target="../slideLayouts/slideLayout41.xml"/><Relationship Id="rId10"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27309"/>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Shopegy E-Commerce Platform Overview</a:t>
            </a:r>
            <a:endParaRPr lang="en-US" sz="4300" dirty="0"/>
          </a:p>
        </p:txBody>
      </p:sp>
      <p:sp>
        <p:nvSpPr>
          <p:cNvPr id="4" name="Text 1"/>
          <p:cNvSpPr/>
          <p:nvPr/>
        </p:nvSpPr>
        <p:spPr>
          <a:xfrm>
            <a:off x="6350437" y="306919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Shopegy is a modern online shopping platform made to give people in Egypt a better, faster, and easier shopping experience. It’s built to be smarter and more helpful than other e-commerce websites, with tools for both customers and store owners.</a:t>
            </a:r>
            <a:endParaRPr lang="en-US" sz="1900" dirty="0"/>
          </a:p>
        </p:txBody>
      </p:sp>
      <p:sp>
        <p:nvSpPr>
          <p:cNvPr id="5" name="Text 2"/>
          <p:cNvSpPr/>
          <p:nvPr/>
        </p:nvSpPr>
        <p:spPr>
          <a:xfrm>
            <a:off x="6350437" y="4927044"/>
            <a:ext cx="7415927" cy="1975247"/>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Shopegy also supports Egypt’s digital future by helping local businesses grow online and creating new job opportunities. It works hand in hand with the government’s plans to improve technology and support young entrepreneurs across the country.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2567" y="418386"/>
            <a:ext cx="5465802" cy="422672"/>
          </a:xfrm>
          <a:prstGeom prst="rect">
            <a:avLst/>
          </a:prstGeom>
          <a:noFill/>
          <a:ln/>
        </p:spPr>
        <p:txBody>
          <a:bodyPr wrap="none" lIns="0" tIns="0" rIns="0" bIns="0" rtlCol="0" anchor="t"/>
          <a:lstStyle/>
          <a:p>
            <a:pPr algn="l" indent="0" marL="0">
              <a:lnSpc>
                <a:spcPts val="3300"/>
              </a:lnSpc>
              <a:buNone/>
            </a:pPr>
            <a:r>
              <a:rPr lang="en-US" sz="2650" b="1" dirty="0">
                <a:solidFill>
                  <a:srgbClr val="FFE14D"/>
                </a:solidFill>
                <a:latin typeface="Comfortaa Bold" pitchFamily="34" charset="0"/>
                <a:ea typeface="Comfortaa Bold" pitchFamily="34" charset="-122"/>
                <a:cs typeface="Comfortaa Bold" pitchFamily="34" charset="-120"/>
              </a:rPr>
              <a:t>Use Case Diagrams (Customer)</a:t>
            </a:r>
            <a:endParaRPr lang="en-US" sz="2650" dirty="0"/>
          </a:p>
        </p:txBody>
      </p:sp>
      <p:pic>
        <p:nvPicPr>
          <p:cNvPr id="3" name="Image 0" descr="preencoded.png">    </p:cNvPr>
          <p:cNvPicPr>
            <a:picLocks noChangeAspect="1"/>
          </p:cNvPicPr>
          <p:nvPr/>
        </p:nvPicPr>
        <p:blipFill>
          <a:blip r:embed="rId1"/>
          <a:stretch>
            <a:fillRect/>
          </a:stretch>
        </p:blipFill>
        <p:spPr>
          <a:xfrm>
            <a:off x="2678549" y="1069300"/>
            <a:ext cx="9273302" cy="67433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49868" y="667703"/>
            <a:ext cx="7928134" cy="674489"/>
          </a:xfrm>
          <a:prstGeom prst="rect">
            <a:avLst/>
          </a:prstGeom>
          <a:noFill/>
          <a:ln/>
        </p:spPr>
        <p:txBody>
          <a:bodyPr wrap="none" lIns="0" tIns="0" rIns="0" bIns="0" rtlCol="0" anchor="t"/>
          <a:lstStyle/>
          <a:p>
            <a:pPr algn="l" indent="0" marL="0">
              <a:lnSpc>
                <a:spcPts val="5300"/>
              </a:lnSpc>
              <a:buNone/>
            </a:pPr>
            <a:r>
              <a:rPr lang="en-US" sz="4200" b="1" dirty="0">
                <a:solidFill>
                  <a:srgbClr val="FFE14D"/>
                </a:solidFill>
                <a:latin typeface="Comfortaa Bold" pitchFamily="34" charset="0"/>
                <a:ea typeface="Comfortaa Bold" pitchFamily="34" charset="-122"/>
                <a:cs typeface="Comfortaa Bold" pitchFamily="34" charset="-120"/>
              </a:rPr>
              <a:t>Sequence Diagrams (Admin)</a:t>
            </a:r>
            <a:endParaRPr lang="en-US" sz="4200" dirty="0"/>
          </a:p>
        </p:txBody>
      </p:sp>
      <p:pic>
        <p:nvPicPr>
          <p:cNvPr id="3" name="Image 0" descr="preencoded.png">    </p:cNvPr>
          <p:cNvPicPr>
            <a:picLocks noChangeAspect="1"/>
          </p:cNvPicPr>
          <p:nvPr/>
        </p:nvPicPr>
        <p:blipFill>
          <a:blip r:embed="rId1"/>
          <a:stretch>
            <a:fillRect/>
          </a:stretch>
        </p:blipFill>
        <p:spPr>
          <a:xfrm>
            <a:off x="849868" y="1706404"/>
            <a:ext cx="12930664" cy="59678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8641" y="438864"/>
            <a:ext cx="5856327" cy="443270"/>
          </a:xfrm>
          <a:prstGeom prst="rect">
            <a:avLst/>
          </a:prstGeom>
          <a:noFill/>
          <a:ln/>
        </p:spPr>
        <p:txBody>
          <a:bodyPr wrap="none" lIns="0" tIns="0" rIns="0" bIns="0" rtlCol="0" anchor="t"/>
          <a:lstStyle/>
          <a:p>
            <a:pPr algn="l" indent="0" marL="0">
              <a:lnSpc>
                <a:spcPts val="3450"/>
              </a:lnSpc>
              <a:buNone/>
            </a:pPr>
            <a:r>
              <a:rPr lang="en-US" sz="2750" b="1" dirty="0">
                <a:solidFill>
                  <a:srgbClr val="FFE14D"/>
                </a:solidFill>
                <a:latin typeface="Comfortaa Bold" pitchFamily="34" charset="0"/>
                <a:ea typeface="Comfortaa Bold" pitchFamily="34" charset="-122"/>
                <a:cs typeface="Comfortaa Bold" pitchFamily="34" charset="-120"/>
              </a:rPr>
              <a:t>Sequence Diagrams (Customer)</a:t>
            </a:r>
            <a:endParaRPr lang="en-US" sz="2750" dirty="0"/>
          </a:p>
        </p:txBody>
      </p:sp>
      <p:pic>
        <p:nvPicPr>
          <p:cNvPr id="3" name="Image 0" descr="preencoded.png">    </p:cNvPr>
          <p:cNvPicPr>
            <a:picLocks noChangeAspect="1"/>
          </p:cNvPicPr>
          <p:nvPr/>
        </p:nvPicPr>
        <p:blipFill>
          <a:blip r:embed="rId1"/>
          <a:stretch>
            <a:fillRect/>
          </a:stretch>
        </p:blipFill>
        <p:spPr>
          <a:xfrm>
            <a:off x="2451735" y="1121450"/>
            <a:ext cx="9726930" cy="6235184"/>
          </a:xfrm>
          <a:prstGeom prst="rect">
            <a:avLst/>
          </a:prstGeom>
        </p:spPr>
      </p:pic>
      <p:sp>
        <p:nvSpPr>
          <p:cNvPr id="4" name="Text 1"/>
          <p:cNvSpPr/>
          <p:nvPr/>
        </p:nvSpPr>
        <p:spPr>
          <a:xfrm>
            <a:off x="558641" y="7536180"/>
            <a:ext cx="13513118" cy="255389"/>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045970" y="1600200"/>
            <a:ext cx="1394460" cy="5029200"/>
          </a:xfrm>
          <a:prstGeom prst="rect">
            <a:avLst/>
          </a:prstGeom>
        </p:spPr>
      </p:pic>
      <p:sp>
        <p:nvSpPr>
          <p:cNvPr id="4" name="Text 0"/>
          <p:cNvSpPr/>
          <p:nvPr/>
        </p:nvSpPr>
        <p:spPr>
          <a:xfrm>
            <a:off x="6350437" y="2453759"/>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Order Lifecycle State Diagram</a:t>
            </a:r>
            <a:endParaRPr lang="en-US" sz="4300" dirty="0"/>
          </a:p>
        </p:txBody>
      </p:sp>
      <p:sp>
        <p:nvSpPr>
          <p:cNvPr id="5" name="Text 1"/>
          <p:cNvSpPr/>
          <p:nvPr/>
        </p:nvSpPr>
        <p:spPr>
          <a:xfrm>
            <a:off x="6350437" y="419564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order lifecycle includes states such as pending, processing, shipped, delivered, and cancelled. This ensures clear tracking and management of customer orders throughout the fulfillment process.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2835" y="608409"/>
            <a:ext cx="7598331" cy="1226820"/>
          </a:xfrm>
          <a:prstGeom prst="rect">
            <a:avLst/>
          </a:prstGeom>
          <a:noFill/>
          <a:ln/>
        </p:spPr>
        <p:txBody>
          <a:bodyPr wrap="square" lIns="0" tIns="0" rIns="0" bIns="0" rtlCol="0" anchor="t"/>
          <a:lstStyle/>
          <a:p>
            <a:pPr algn="l"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Risk Management and Future Enhancements</a:t>
            </a:r>
            <a:endParaRPr lang="en-US" sz="3850" dirty="0"/>
          </a:p>
        </p:txBody>
      </p:sp>
      <p:pic>
        <p:nvPicPr>
          <p:cNvPr id="4" name="Image 1" descr="preencoded.png">    </p:cNvPr>
          <p:cNvPicPr>
            <a:picLocks noChangeAspect="1"/>
          </p:cNvPicPr>
          <p:nvPr/>
        </p:nvPicPr>
        <p:blipFill>
          <a:blip r:embed="rId2"/>
          <a:stretch>
            <a:fillRect/>
          </a:stretch>
        </p:blipFill>
        <p:spPr>
          <a:xfrm>
            <a:off x="772835" y="2166461"/>
            <a:ext cx="1104067" cy="1587341"/>
          </a:xfrm>
          <a:prstGeom prst="rect">
            <a:avLst/>
          </a:prstGeom>
        </p:spPr>
      </p:pic>
      <p:sp>
        <p:nvSpPr>
          <p:cNvPr id="5" name="Text 1"/>
          <p:cNvSpPr/>
          <p:nvPr/>
        </p:nvSpPr>
        <p:spPr>
          <a:xfrm>
            <a:off x="2208133" y="2387203"/>
            <a:ext cx="2453640" cy="306705"/>
          </a:xfrm>
          <a:prstGeom prst="rect">
            <a:avLst/>
          </a:prstGeom>
          <a:noFill/>
          <a:ln/>
        </p:spPr>
        <p:txBody>
          <a:bodyPr wrap="none" lIns="0" tIns="0" rIns="0" bIns="0" rtlCol="0" anchor="t"/>
          <a:lstStyle/>
          <a:p>
            <a:pPr algn="l" indent="0" marL="0">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Payment Fraud</a:t>
            </a:r>
            <a:endParaRPr lang="en-US" sz="1900" dirty="0"/>
          </a:p>
        </p:txBody>
      </p:sp>
      <p:sp>
        <p:nvSpPr>
          <p:cNvPr id="6" name="Text 2"/>
          <p:cNvSpPr/>
          <p:nvPr/>
        </p:nvSpPr>
        <p:spPr>
          <a:xfrm>
            <a:off x="2208133" y="2826306"/>
            <a:ext cx="6163032" cy="706755"/>
          </a:xfrm>
          <a:prstGeom prst="rect">
            <a:avLst/>
          </a:prstGeom>
          <a:noFill/>
          <a:ln/>
        </p:spPr>
        <p:txBody>
          <a:bodyPr wrap="squar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Mitigated by integrating fraud detection tools like Stripe Radar.</a:t>
            </a:r>
            <a:endParaRPr lang="en-US" sz="1700" dirty="0"/>
          </a:p>
        </p:txBody>
      </p:sp>
      <p:pic>
        <p:nvPicPr>
          <p:cNvPr id="7" name="Image 2" descr="preencoded.png">    </p:cNvPr>
          <p:cNvPicPr>
            <a:picLocks noChangeAspect="1"/>
          </p:cNvPicPr>
          <p:nvPr/>
        </p:nvPicPr>
        <p:blipFill>
          <a:blip r:embed="rId3"/>
          <a:stretch>
            <a:fillRect/>
          </a:stretch>
        </p:blipFill>
        <p:spPr>
          <a:xfrm>
            <a:off x="772835" y="3753802"/>
            <a:ext cx="1104067" cy="1324928"/>
          </a:xfrm>
          <a:prstGeom prst="rect">
            <a:avLst/>
          </a:prstGeom>
        </p:spPr>
      </p:pic>
      <p:sp>
        <p:nvSpPr>
          <p:cNvPr id="8" name="Text 3"/>
          <p:cNvSpPr/>
          <p:nvPr/>
        </p:nvSpPr>
        <p:spPr>
          <a:xfrm>
            <a:off x="2208133" y="3974544"/>
            <a:ext cx="2513528" cy="306705"/>
          </a:xfrm>
          <a:prstGeom prst="rect">
            <a:avLst/>
          </a:prstGeom>
          <a:noFill/>
          <a:ln/>
        </p:spPr>
        <p:txBody>
          <a:bodyPr wrap="none" lIns="0" tIns="0" rIns="0" bIns="0" rtlCol="0" anchor="t"/>
          <a:lstStyle/>
          <a:p>
            <a:pPr algn="l" indent="0" marL="0">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Database Overload</a:t>
            </a:r>
            <a:endParaRPr lang="en-US" sz="1900" dirty="0"/>
          </a:p>
        </p:txBody>
      </p:sp>
      <p:sp>
        <p:nvSpPr>
          <p:cNvPr id="9" name="Text 4"/>
          <p:cNvSpPr/>
          <p:nvPr/>
        </p:nvSpPr>
        <p:spPr>
          <a:xfrm>
            <a:off x="2208133" y="4413647"/>
            <a:ext cx="6163032" cy="353378"/>
          </a:xfrm>
          <a:prstGeom prst="rect">
            <a:avLst/>
          </a:prstGeom>
          <a:noFill/>
          <a:ln/>
        </p:spPr>
        <p:txBody>
          <a:bodyPr wrap="non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Handled through query optimization.</a:t>
            </a:r>
            <a:endParaRPr lang="en-US" sz="1700" dirty="0"/>
          </a:p>
        </p:txBody>
      </p:sp>
      <p:pic>
        <p:nvPicPr>
          <p:cNvPr id="10" name="Image 3" descr="preencoded.png">    </p:cNvPr>
          <p:cNvPicPr>
            <a:picLocks noChangeAspect="1"/>
          </p:cNvPicPr>
          <p:nvPr/>
        </p:nvPicPr>
        <p:blipFill>
          <a:blip r:embed="rId4"/>
          <a:stretch>
            <a:fillRect/>
          </a:stretch>
        </p:blipFill>
        <p:spPr>
          <a:xfrm>
            <a:off x="772835" y="5078730"/>
            <a:ext cx="1104067" cy="1587341"/>
          </a:xfrm>
          <a:prstGeom prst="rect">
            <a:avLst/>
          </a:prstGeom>
        </p:spPr>
      </p:pic>
      <p:sp>
        <p:nvSpPr>
          <p:cNvPr id="11" name="Text 5"/>
          <p:cNvSpPr/>
          <p:nvPr/>
        </p:nvSpPr>
        <p:spPr>
          <a:xfrm>
            <a:off x="2208133" y="5299472"/>
            <a:ext cx="2453640" cy="306705"/>
          </a:xfrm>
          <a:prstGeom prst="rect">
            <a:avLst/>
          </a:prstGeom>
          <a:noFill/>
          <a:ln/>
        </p:spPr>
        <p:txBody>
          <a:bodyPr wrap="none" lIns="0" tIns="0" rIns="0" bIns="0" rtlCol="0" anchor="t"/>
          <a:lstStyle/>
          <a:p>
            <a:pPr algn="l" indent="0" marL="0">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DDoS Attacks</a:t>
            </a:r>
            <a:endParaRPr lang="en-US" sz="1900" dirty="0"/>
          </a:p>
        </p:txBody>
      </p:sp>
      <p:sp>
        <p:nvSpPr>
          <p:cNvPr id="12" name="Text 6"/>
          <p:cNvSpPr/>
          <p:nvPr/>
        </p:nvSpPr>
        <p:spPr>
          <a:xfrm>
            <a:off x="2208133" y="5738574"/>
            <a:ext cx="6163032" cy="706755"/>
          </a:xfrm>
          <a:prstGeom prst="rect">
            <a:avLst/>
          </a:prstGeom>
          <a:noFill/>
          <a:ln/>
        </p:spPr>
        <p:txBody>
          <a:bodyPr wrap="squar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Protected by Cloudflare services to ensure platform availability.</a:t>
            </a:r>
            <a:endParaRPr lang="en-US" sz="1700" dirty="0"/>
          </a:p>
        </p:txBody>
      </p:sp>
      <p:sp>
        <p:nvSpPr>
          <p:cNvPr id="13" name="Text 7"/>
          <p:cNvSpPr/>
          <p:nvPr/>
        </p:nvSpPr>
        <p:spPr>
          <a:xfrm>
            <a:off x="772835" y="6914436"/>
            <a:ext cx="7598331" cy="706755"/>
          </a:xfrm>
          <a:prstGeom prst="rect">
            <a:avLst/>
          </a:prstGeom>
          <a:noFill/>
          <a:ln/>
        </p:spPr>
        <p:txBody>
          <a:bodyPr wrap="squar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Future enhancements include AI-driven product recommendations and multi-language support to improve user experience and global reach.</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04255" y="553283"/>
            <a:ext cx="4471511" cy="558998"/>
          </a:xfrm>
          <a:prstGeom prst="rect">
            <a:avLst/>
          </a:prstGeom>
          <a:noFill/>
          <a:ln/>
        </p:spPr>
        <p:txBody>
          <a:bodyPr wrap="none" lIns="0" tIns="0" rIns="0" bIns="0" rtlCol="0" anchor="t"/>
          <a:lstStyle/>
          <a:p>
            <a:pPr algn="l" indent="0" marL="0">
              <a:lnSpc>
                <a:spcPts val="4400"/>
              </a:lnSpc>
              <a:buNone/>
            </a:pPr>
            <a:r>
              <a:rPr lang="en-US" sz="3500" b="1" dirty="0">
                <a:solidFill>
                  <a:srgbClr val="FFE14D"/>
                </a:solidFill>
                <a:latin typeface="Comfortaa Bold" pitchFamily="34" charset="0"/>
                <a:ea typeface="Comfortaa Bold" pitchFamily="34" charset="-122"/>
                <a:cs typeface="Comfortaa Bold" pitchFamily="34" charset="-120"/>
              </a:rPr>
              <a:t>Customer Views </a:t>
            </a:r>
            <a:endParaRPr lang="en-US" sz="3500" dirty="0"/>
          </a:p>
        </p:txBody>
      </p:sp>
      <p:pic>
        <p:nvPicPr>
          <p:cNvPr id="3" name="Image 0" descr="preencoded.png">    </p:cNvPr>
          <p:cNvPicPr>
            <a:picLocks noChangeAspect="1"/>
          </p:cNvPicPr>
          <p:nvPr/>
        </p:nvPicPr>
        <p:blipFill>
          <a:blip r:embed="rId1"/>
          <a:stretch>
            <a:fillRect/>
          </a:stretch>
        </p:blipFill>
        <p:spPr>
          <a:xfrm>
            <a:off x="704255" y="1414105"/>
            <a:ext cx="13221891" cy="6499503"/>
          </a:xfrm>
          <a:prstGeom prst="rect">
            <a:avLst/>
          </a:prstGeom>
        </p:spPr>
      </p:pic>
      <p:sp>
        <p:nvSpPr>
          <p:cNvPr id="4" name="Text 1"/>
          <p:cNvSpPr/>
          <p:nvPr/>
        </p:nvSpPr>
        <p:spPr>
          <a:xfrm>
            <a:off x="704255" y="8139946"/>
            <a:ext cx="13221891" cy="32194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71632" y="527685"/>
            <a:ext cx="4265057" cy="533043"/>
          </a:xfrm>
          <a:prstGeom prst="rect">
            <a:avLst/>
          </a:prstGeom>
          <a:noFill/>
          <a:ln/>
        </p:spPr>
        <p:txBody>
          <a:bodyPr wrap="none" lIns="0" tIns="0" rIns="0" bIns="0" rtlCol="0" anchor="t"/>
          <a:lstStyle/>
          <a:p>
            <a:pPr algn="l" indent="0" marL="0">
              <a:lnSpc>
                <a:spcPts val="4150"/>
              </a:lnSpc>
              <a:buNone/>
            </a:pPr>
            <a:r>
              <a:rPr lang="en-US" sz="3350" b="1" dirty="0">
                <a:solidFill>
                  <a:srgbClr val="FFE14D"/>
                </a:solidFill>
                <a:latin typeface="Comfortaa Bold" pitchFamily="34" charset="0"/>
                <a:ea typeface="Comfortaa Bold" pitchFamily="34" charset="-122"/>
                <a:cs typeface="Comfortaa Bold" pitchFamily="34" charset="-120"/>
              </a:rPr>
              <a:t>Customer Views </a:t>
            </a:r>
            <a:endParaRPr lang="en-US" sz="3350" dirty="0"/>
          </a:p>
        </p:txBody>
      </p:sp>
      <p:pic>
        <p:nvPicPr>
          <p:cNvPr id="3" name="Image 0" descr="preencoded.png">    </p:cNvPr>
          <p:cNvPicPr>
            <a:picLocks noChangeAspect="1"/>
          </p:cNvPicPr>
          <p:nvPr/>
        </p:nvPicPr>
        <p:blipFill>
          <a:blip r:embed="rId1"/>
          <a:stretch>
            <a:fillRect/>
          </a:stretch>
        </p:blipFill>
        <p:spPr>
          <a:xfrm>
            <a:off x="671632" y="1348502"/>
            <a:ext cx="13287137" cy="6835378"/>
          </a:xfrm>
          <a:prstGeom prst="rect">
            <a:avLst/>
          </a:prstGeom>
        </p:spPr>
      </p:pic>
      <p:sp>
        <p:nvSpPr>
          <p:cNvPr id="4" name="Text 1"/>
          <p:cNvSpPr/>
          <p:nvPr/>
        </p:nvSpPr>
        <p:spPr>
          <a:xfrm>
            <a:off x="671632" y="8399740"/>
            <a:ext cx="13287137" cy="307062"/>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74251" y="529828"/>
            <a:ext cx="4281607" cy="535186"/>
          </a:xfrm>
          <a:prstGeom prst="rect">
            <a:avLst/>
          </a:prstGeom>
          <a:noFill/>
          <a:ln/>
        </p:spPr>
        <p:txBody>
          <a:bodyPr wrap="none" lIns="0" tIns="0" rIns="0" bIns="0" rtlCol="0" anchor="t"/>
          <a:lstStyle/>
          <a:p>
            <a:pPr algn="l" indent="0" marL="0">
              <a:lnSpc>
                <a:spcPts val="4200"/>
              </a:lnSpc>
              <a:buNone/>
            </a:pPr>
            <a:r>
              <a:rPr lang="en-US" sz="3350" b="1" dirty="0">
                <a:solidFill>
                  <a:srgbClr val="FFE14D"/>
                </a:solidFill>
                <a:latin typeface="Comfortaa Bold" pitchFamily="34" charset="0"/>
                <a:ea typeface="Comfortaa Bold" pitchFamily="34" charset="-122"/>
                <a:cs typeface="Comfortaa Bold" pitchFamily="34" charset="-120"/>
              </a:rPr>
              <a:t>Customer Views</a:t>
            </a:r>
            <a:endParaRPr lang="en-US" sz="3350" dirty="0"/>
          </a:p>
        </p:txBody>
      </p:sp>
      <p:pic>
        <p:nvPicPr>
          <p:cNvPr id="3" name="Image 0" descr="preencoded.png">    </p:cNvPr>
          <p:cNvPicPr>
            <a:picLocks noChangeAspect="1"/>
          </p:cNvPicPr>
          <p:nvPr/>
        </p:nvPicPr>
        <p:blipFill>
          <a:blip r:embed="rId1"/>
          <a:stretch>
            <a:fillRect/>
          </a:stretch>
        </p:blipFill>
        <p:spPr>
          <a:xfrm>
            <a:off x="674251" y="1353979"/>
            <a:ext cx="13281898" cy="6808470"/>
          </a:xfrm>
          <a:prstGeom prst="rect">
            <a:avLst/>
          </a:prstGeom>
        </p:spPr>
      </p:pic>
      <p:sp>
        <p:nvSpPr>
          <p:cNvPr id="4" name="Text 1"/>
          <p:cNvSpPr/>
          <p:nvPr/>
        </p:nvSpPr>
        <p:spPr>
          <a:xfrm>
            <a:off x="674251" y="8379143"/>
            <a:ext cx="13281898" cy="308134"/>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15685" y="562332"/>
            <a:ext cx="4544258" cy="568047"/>
          </a:xfrm>
          <a:prstGeom prst="rect">
            <a:avLst/>
          </a:prstGeom>
          <a:noFill/>
          <a:ln/>
        </p:spPr>
        <p:txBody>
          <a:bodyPr wrap="none" lIns="0" tIns="0" rIns="0" bIns="0" rtlCol="0" anchor="t"/>
          <a:lstStyle/>
          <a:p>
            <a:pPr algn="l" indent="0" marL="0">
              <a:lnSpc>
                <a:spcPts val="4450"/>
              </a:lnSpc>
              <a:buNone/>
            </a:pPr>
            <a:r>
              <a:rPr lang="en-US" sz="3550" b="1" dirty="0">
                <a:solidFill>
                  <a:srgbClr val="FFE14D"/>
                </a:solidFill>
                <a:latin typeface="Comfortaa Bold" pitchFamily="34" charset="0"/>
                <a:ea typeface="Comfortaa Bold" pitchFamily="34" charset="-122"/>
                <a:cs typeface="Comfortaa Bold" pitchFamily="34" charset="-120"/>
              </a:rPr>
              <a:t>Customer Views</a:t>
            </a:r>
            <a:endParaRPr lang="en-US" sz="3550" dirty="0"/>
          </a:p>
        </p:txBody>
      </p:sp>
      <p:pic>
        <p:nvPicPr>
          <p:cNvPr id="3" name="Image 0" descr="preencoded.png">    </p:cNvPr>
          <p:cNvPicPr>
            <a:picLocks noChangeAspect="1"/>
          </p:cNvPicPr>
          <p:nvPr/>
        </p:nvPicPr>
        <p:blipFill>
          <a:blip r:embed="rId1"/>
          <a:stretch>
            <a:fillRect/>
          </a:stretch>
        </p:blipFill>
        <p:spPr>
          <a:xfrm>
            <a:off x="715685" y="1437084"/>
            <a:ext cx="13199031" cy="6387703"/>
          </a:xfrm>
          <a:prstGeom prst="rect">
            <a:avLst/>
          </a:prstGeom>
        </p:spPr>
      </p:pic>
      <p:sp>
        <p:nvSpPr>
          <p:cNvPr id="4" name="Text 1"/>
          <p:cNvSpPr/>
          <p:nvPr/>
        </p:nvSpPr>
        <p:spPr>
          <a:xfrm>
            <a:off x="715685" y="8054816"/>
            <a:ext cx="13199031" cy="327184"/>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74013" y="529590"/>
            <a:ext cx="4279463" cy="534829"/>
          </a:xfrm>
          <a:prstGeom prst="rect">
            <a:avLst/>
          </a:prstGeom>
          <a:noFill/>
          <a:ln/>
        </p:spPr>
        <p:txBody>
          <a:bodyPr wrap="none" lIns="0" tIns="0" rIns="0" bIns="0" rtlCol="0" anchor="t"/>
          <a:lstStyle/>
          <a:p>
            <a:pPr algn="l" indent="0" marL="0">
              <a:lnSpc>
                <a:spcPts val="4200"/>
              </a:lnSpc>
              <a:buNone/>
            </a:pPr>
            <a:r>
              <a:rPr lang="en-US" sz="3350" b="1" dirty="0">
                <a:solidFill>
                  <a:srgbClr val="FFE14D"/>
                </a:solidFill>
                <a:latin typeface="Comfortaa Bold" pitchFamily="34" charset="0"/>
                <a:ea typeface="Comfortaa Bold" pitchFamily="34" charset="-122"/>
                <a:cs typeface="Comfortaa Bold" pitchFamily="34" charset="-120"/>
              </a:rPr>
              <a:t>Customer Views </a:t>
            </a:r>
            <a:endParaRPr lang="en-US" sz="3350" dirty="0"/>
          </a:p>
        </p:txBody>
      </p:sp>
      <p:pic>
        <p:nvPicPr>
          <p:cNvPr id="3" name="Image 0" descr="preencoded.png">    </p:cNvPr>
          <p:cNvPicPr>
            <a:picLocks noChangeAspect="1"/>
          </p:cNvPicPr>
          <p:nvPr/>
        </p:nvPicPr>
        <p:blipFill>
          <a:blip r:embed="rId1"/>
          <a:stretch>
            <a:fillRect/>
          </a:stretch>
        </p:blipFill>
        <p:spPr>
          <a:xfrm>
            <a:off x="674013" y="1353264"/>
            <a:ext cx="13282374" cy="6812518"/>
          </a:xfrm>
          <a:prstGeom prst="rect">
            <a:avLst/>
          </a:prstGeom>
        </p:spPr>
      </p:pic>
      <p:sp>
        <p:nvSpPr>
          <p:cNvPr id="4" name="Text 1"/>
          <p:cNvSpPr/>
          <p:nvPr/>
        </p:nvSpPr>
        <p:spPr>
          <a:xfrm>
            <a:off x="674013" y="8382357"/>
            <a:ext cx="13282374" cy="308015"/>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07475"/>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Team members</a:t>
            </a:r>
            <a:endParaRPr lang="en-US" sz="4300" dirty="0"/>
          </a:p>
        </p:txBody>
      </p:sp>
      <p:sp>
        <p:nvSpPr>
          <p:cNvPr id="4" name="Text 1"/>
          <p:cNvSpPr/>
          <p:nvPr/>
        </p:nvSpPr>
        <p:spPr>
          <a:xfrm>
            <a:off x="864037" y="2763560"/>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Nour Elden Mahmoud</a:t>
            </a:r>
            <a:endParaRPr lang="en-US" sz="1900" dirty="0"/>
          </a:p>
        </p:txBody>
      </p:sp>
      <p:sp>
        <p:nvSpPr>
          <p:cNvPr id="5" name="Text 2"/>
          <p:cNvSpPr/>
          <p:nvPr/>
        </p:nvSpPr>
        <p:spPr>
          <a:xfrm>
            <a:off x="864037" y="3436263"/>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Atef Ayman Zahran</a:t>
            </a:r>
            <a:endParaRPr lang="en-US" sz="1900" dirty="0"/>
          </a:p>
        </p:txBody>
      </p:sp>
      <p:sp>
        <p:nvSpPr>
          <p:cNvPr id="6" name="Text 3"/>
          <p:cNvSpPr/>
          <p:nvPr/>
        </p:nvSpPr>
        <p:spPr>
          <a:xfrm>
            <a:off x="864037" y="4108966"/>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Zeyad Khaled Hassan</a:t>
            </a:r>
            <a:endParaRPr lang="en-US" sz="1900" dirty="0"/>
          </a:p>
        </p:txBody>
      </p:sp>
      <p:sp>
        <p:nvSpPr>
          <p:cNvPr id="7" name="Text 4"/>
          <p:cNvSpPr/>
          <p:nvPr/>
        </p:nvSpPr>
        <p:spPr>
          <a:xfrm>
            <a:off x="864037" y="4781669"/>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Andrew Ayman Abdo</a:t>
            </a:r>
            <a:endParaRPr lang="en-US" sz="1900" dirty="0"/>
          </a:p>
        </p:txBody>
      </p:sp>
      <p:sp>
        <p:nvSpPr>
          <p:cNvPr id="8" name="Text 5"/>
          <p:cNvSpPr/>
          <p:nvPr/>
        </p:nvSpPr>
        <p:spPr>
          <a:xfrm>
            <a:off x="864037" y="5454372"/>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Mohamed Bahgat Shawky</a:t>
            </a:r>
            <a:endParaRPr lang="en-US" sz="1900" dirty="0"/>
          </a:p>
        </p:txBody>
      </p:sp>
      <p:sp>
        <p:nvSpPr>
          <p:cNvPr id="9" name="Text 6"/>
          <p:cNvSpPr/>
          <p:nvPr/>
        </p:nvSpPr>
        <p:spPr>
          <a:xfrm>
            <a:off x="864037" y="6127075"/>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Ahmed Hafez</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85455" y="617220"/>
            <a:ext cx="4987528" cy="623411"/>
          </a:xfrm>
          <a:prstGeom prst="rect">
            <a:avLst/>
          </a:prstGeom>
          <a:noFill/>
          <a:ln/>
        </p:spPr>
        <p:txBody>
          <a:bodyPr wrap="none" lIns="0" tIns="0" rIns="0" bIns="0" rtlCol="0" anchor="t"/>
          <a:lstStyle/>
          <a:p>
            <a:pPr algn="l" indent="0" marL="0">
              <a:lnSpc>
                <a:spcPts val="4900"/>
              </a:lnSpc>
              <a:buNone/>
            </a:pPr>
            <a:r>
              <a:rPr lang="en-US" sz="3900" b="1" dirty="0">
                <a:solidFill>
                  <a:srgbClr val="FFE14D"/>
                </a:solidFill>
                <a:latin typeface="Comfortaa Bold" pitchFamily="34" charset="0"/>
                <a:ea typeface="Comfortaa Bold" pitchFamily="34" charset="-122"/>
                <a:cs typeface="Comfortaa Bold" pitchFamily="34" charset="-120"/>
              </a:rPr>
              <a:t>Customer Views </a:t>
            </a:r>
            <a:endParaRPr lang="en-US" sz="3900" dirty="0"/>
          </a:p>
        </p:txBody>
      </p:sp>
      <p:pic>
        <p:nvPicPr>
          <p:cNvPr id="3" name="Image 0" descr="preencoded.png">    </p:cNvPr>
          <p:cNvPicPr>
            <a:picLocks noChangeAspect="1"/>
          </p:cNvPicPr>
          <p:nvPr/>
        </p:nvPicPr>
        <p:blipFill>
          <a:blip r:embed="rId1"/>
          <a:stretch>
            <a:fillRect/>
          </a:stretch>
        </p:blipFill>
        <p:spPr>
          <a:xfrm>
            <a:off x="2030968" y="1577221"/>
            <a:ext cx="10568464" cy="5420201"/>
          </a:xfrm>
          <a:prstGeom prst="rect">
            <a:avLst/>
          </a:prstGeom>
        </p:spPr>
      </p:pic>
      <p:sp>
        <p:nvSpPr>
          <p:cNvPr id="4" name="Text 1"/>
          <p:cNvSpPr/>
          <p:nvPr/>
        </p:nvSpPr>
        <p:spPr>
          <a:xfrm>
            <a:off x="785455" y="7249835"/>
            <a:ext cx="13059489" cy="359092"/>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5455" y="617220"/>
            <a:ext cx="4987528" cy="623411"/>
          </a:xfrm>
          <a:prstGeom prst="rect">
            <a:avLst/>
          </a:prstGeom>
          <a:noFill/>
          <a:ln/>
        </p:spPr>
        <p:txBody>
          <a:bodyPr wrap="none" lIns="0" tIns="0" rIns="0" bIns="0" rtlCol="0" anchor="t"/>
          <a:lstStyle/>
          <a:p>
            <a:pPr algn="l" indent="0" marL="0">
              <a:lnSpc>
                <a:spcPts val="4900"/>
              </a:lnSpc>
              <a:buNone/>
            </a:pPr>
            <a:r>
              <a:rPr lang="en-US" sz="3900" b="1" dirty="0">
                <a:solidFill>
                  <a:srgbClr val="FFE14D"/>
                </a:solidFill>
                <a:latin typeface="Comfortaa Bold" pitchFamily="34" charset="0"/>
                <a:ea typeface="Comfortaa Bold" pitchFamily="34" charset="-122"/>
                <a:cs typeface="Comfortaa Bold" pitchFamily="34" charset="-120"/>
              </a:rPr>
              <a:t>Customer Views </a:t>
            </a:r>
            <a:endParaRPr lang="en-US" sz="3900" dirty="0"/>
          </a:p>
        </p:txBody>
      </p:sp>
      <p:pic>
        <p:nvPicPr>
          <p:cNvPr id="3" name="Image 0" descr="preencoded.png">    </p:cNvPr>
          <p:cNvPicPr>
            <a:picLocks noChangeAspect="1"/>
          </p:cNvPicPr>
          <p:nvPr/>
        </p:nvPicPr>
        <p:blipFill>
          <a:blip r:embed="rId1"/>
          <a:stretch>
            <a:fillRect/>
          </a:stretch>
        </p:blipFill>
        <p:spPr>
          <a:xfrm>
            <a:off x="2011085" y="1577221"/>
            <a:ext cx="10608112" cy="5420201"/>
          </a:xfrm>
          <a:prstGeom prst="rect">
            <a:avLst/>
          </a:prstGeom>
        </p:spPr>
      </p:pic>
      <p:sp>
        <p:nvSpPr>
          <p:cNvPr id="4" name="Text 1"/>
          <p:cNvSpPr/>
          <p:nvPr/>
        </p:nvSpPr>
        <p:spPr>
          <a:xfrm>
            <a:off x="785455" y="7249835"/>
            <a:ext cx="13059489" cy="359092"/>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90205" y="542211"/>
            <a:ext cx="4382333" cy="547807"/>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Customer Views </a:t>
            </a:r>
            <a:endParaRPr lang="en-US" sz="3450" dirty="0"/>
          </a:p>
        </p:txBody>
      </p:sp>
      <p:pic>
        <p:nvPicPr>
          <p:cNvPr id="3" name="Image 0" descr="preencoded.png">    </p:cNvPr>
          <p:cNvPicPr>
            <a:picLocks noChangeAspect="1"/>
          </p:cNvPicPr>
          <p:nvPr/>
        </p:nvPicPr>
        <p:blipFill>
          <a:blip r:embed="rId1"/>
          <a:stretch>
            <a:fillRect/>
          </a:stretch>
        </p:blipFill>
        <p:spPr>
          <a:xfrm>
            <a:off x="690205" y="1385768"/>
            <a:ext cx="13249989" cy="6646188"/>
          </a:xfrm>
          <a:prstGeom prst="rect">
            <a:avLst/>
          </a:prstGeom>
        </p:spPr>
      </p:pic>
      <p:sp>
        <p:nvSpPr>
          <p:cNvPr id="4" name="Text 1"/>
          <p:cNvSpPr/>
          <p:nvPr/>
        </p:nvSpPr>
        <p:spPr>
          <a:xfrm>
            <a:off x="690205" y="8253770"/>
            <a:ext cx="13249989" cy="315397"/>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Login snippet </a:t>
            </a:r>
            <a:endParaRPr lang="en-US" sz="2150" dirty="0"/>
          </a:p>
        </p:txBody>
      </p:sp>
      <p:pic>
        <p:nvPicPr>
          <p:cNvPr id="3" name="Image 0" descr="preencoded.png">    </p:cNvPr>
          <p:cNvPicPr>
            <a:picLocks noChangeAspect="1"/>
          </p:cNvPicPr>
          <p:nvPr/>
        </p:nvPicPr>
        <p:blipFill>
          <a:blip r:embed="rId1"/>
          <a:stretch>
            <a:fillRect/>
          </a:stretch>
        </p:blipFill>
        <p:spPr>
          <a:xfrm>
            <a:off x="431959" y="867489"/>
            <a:ext cx="13766483" cy="10703362"/>
          </a:xfrm>
          <a:prstGeom prst="rect">
            <a:avLst/>
          </a:prstGeom>
        </p:spPr>
      </p:pic>
      <p:sp>
        <p:nvSpPr>
          <p:cNvPr id="4" name="Text 1"/>
          <p:cNvSpPr/>
          <p:nvPr/>
        </p:nvSpPr>
        <p:spPr>
          <a:xfrm>
            <a:off x="431959" y="11709678"/>
            <a:ext cx="13766483" cy="197525"/>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692348" y="543997"/>
            <a:ext cx="4396145" cy="549473"/>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Customer Views </a:t>
            </a:r>
            <a:endParaRPr lang="en-US" sz="3450" dirty="0"/>
          </a:p>
        </p:txBody>
      </p:sp>
      <p:pic>
        <p:nvPicPr>
          <p:cNvPr id="3" name="Image 0" descr="preencoded.png">    </p:cNvPr>
          <p:cNvPicPr>
            <a:picLocks noChangeAspect="1"/>
          </p:cNvPicPr>
          <p:nvPr/>
        </p:nvPicPr>
        <p:blipFill>
          <a:blip r:embed="rId1"/>
          <a:stretch>
            <a:fillRect/>
          </a:stretch>
        </p:blipFill>
        <p:spPr>
          <a:xfrm>
            <a:off x="692348" y="1390174"/>
            <a:ext cx="13245703" cy="6619280"/>
          </a:xfrm>
          <a:prstGeom prst="rect">
            <a:avLst/>
          </a:prstGeom>
        </p:spPr>
      </p:pic>
      <p:sp>
        <p:nvSpPr>
          <p:cNvPr id="4" name="Text 1"/>
          <p:cNvSpPr/>
          <p:nvPr/>
        </p:nvSpPr>
        <p:spPr>
          <a:xfrm>
            <a:off x="692348" y="8231981"/>
            <a:ext cx="13245703" cy="316587"/>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31959" y="339447"/>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Customer Views </a:t>
            </a:r>
            <a:endParaRPr lang="en-US" sz="2150" dirty="0"/>
          </a:p>
        </p:txBody>
      </p:sp>
      <p:pic>
        <p:nvPicPr>
          <p:cNvPr id="3" name="Image 0" descr="preencoded.png">    </p:cNvPr>
          <p:cNvPicPr>
            <a:picLocks noChangeAspect="1"/>
          </p:cNvPicPr>
          <p:nvPr/>
        </p:nvPicPr>
        <p:blipFill>
          <a:blip r:embed="rId1"/>
          <a:stretch>
            <a:fillRect/>
          </a:stretch>
        </p:blipFill>
        <p:spPr>
          <a:xfrm>
            <a:off x="431959" y="867489"/>
            <a:ext cx="13766483" cy="12961025"/>
          </a:xfrm>
          <a:prstGeom prst="rect">
            <a:avLst/>
          </a:prstGeom>
        </p:spPr>
      </p:pic>
      <p:sp>
        <p:nvSpPr>
          <p:cNvPr id="4" name="Text 1"/>
          <p:cNvSpPr/>
          <p:nvPr/>
        </p:nvSpPr>
        <p:spPr>
          <a:xfrm>
            <a:off x="431959" y="13967341"/>
            <a:ext cx="13766483" cy="197525"/>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64037" y="678894"/>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Customer Views </a:t>
            </a:r>
            <a:endParaRPr lang="en-US" sz="4300" dirty="0"/>
          </a:p>
        </p:txBody>
      </p:sp>
      <p:pic>
        <p:nvPicPr>
          <p:cNvPr id="3" name="Image 0" descr="preencoded.png">    </p:cNvPr>
          <p:cNvPicPr>
            <a:picLocks noChangeAspect="1"/>
          </p:cNvPicPr>
          <p:nvPr/>
        </p:nvPicPr>
        <p:blipFill>
          <a:blip r:embed="rId1"/>
          <a:stretch>
            <a:fillRect/>
          </a:stretch>
        </p:blipFill>
        <p:spPr>
          <a:xfrm>
            <a:off x="864037" y="1734979"/>
            <a:ext cx="12902327" cy="4736544"/>
          </a:xfrm>
          <a:prstGeom prst="rect">
            <a:avLst/>
          </a:prstGeom>
        </p:spPr>
      </p:pic>
      <p:sp>
        <p:nvSpPr>
          <p:cNvPr id="4" name="Text 1"/>
          <p:cNvSpPr/>
          <p:nvPr/>
        </p:nvSpPr>
        <p:spPr>
          <a:xfrm>
            <a:off x="864037" y="6749177"/>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88062" y="540544"/>
            <a:ext cx="4368641" cy="546021"/>
          </a:xfrm>
          <a:prstGeom prst="rect">
            <a:avLst/>
          </a:prstGeom>
          <a:noFill/>
          <a:ln/>
        </p:spPr>
        <p:txBody>
          <a:bodyPr wrap="none" lIns="0" tIns="0" rIns="0" bIns="0" rtlCol="0" anchor="t"/>
          <a:lstStyle/>
          <a:p>
            <a:pPr algn="l" indent="0" marL="0">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Admin Views </a:t>
            </a:r>
            <a:endParaRPr lang="en-US" sz="3400" dirty="0"/>
          </a:p>
        </p:txBody>
      </p:sp>
      <p:pic>
        <p:nvPicPr>
          <p:cNvPr id="3" name="Image 0" descr="preencoded.png">    </p:cNvPr>
          <p:cNvPicPr>
            <a:picLocks noChangeAspect="1"/>
          </p:cNvPicPr>
          <p:nvPr/>
        </p:nvPicPr>
        <p:blipFill>
          <a:blip r:embed="rId1"/>
          <a:stretch>
            <a:fillRect/>
          </a:stretch>
        </p:blipFill>
        <p:spPr>
          <a:xfrm>
            <a:off x="688062" y="1381363"/>
            <a:ext cx="13254276" cy="6665476"/>
          </a:xfrm>
          <a:prstGeom prst="rect">
            <a:avLst/>
          </a:prstGeom>
        </p:spPr>
      </p:pic>
      <p:sp>
        <p:nvSpPr>
          <p:cNvPr id="4" name="Text 1"/>
          <p:cNvSpPr/>
          <p:nvPr/>
        </p:nvSpPr>
        <p:spPr>
          <a:xfrm>
            <a:off x="688062" y="8267938"/>
            <a:ext cx="13254276" cy="314444"/>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85455" y="617220"/>
            <a:ext cx="4987528" cy="623411"/>
          </a:xfrm>
          <a:prstGeom prst="rect">
            <a:avLst/>
          </a:prstGeom>
          <a:noFill/>
          <a:ln/>
        </p:spPr>
        <p:txBody>
          <a:bodyPr wrap="none" lIns="0" tIns="0" rIns="0" bIns="0" rtlCol="0" anchor="t"/>
          <a:lstStyle/>
          <a:p>
            <a:pPr algn="l" indent="0" marL="0">
              <a:lnSpc>
                <a:spcPts val="4900"/>
              </a:lnSpc>
              <a:buNone/>
            </a:pPr>
            <a:r>
              <a:rPr lang="en-US" sz="3900" b="1" dirty="0">
                <a:solidFill>
                  <a:srgbClr val="FFE14D"/>
                </a:solidFill>
                <a:latin typeface="Comfortaa Bold" pitchFamily="34" charset="0"/>
                <a:ea typeface="Comfortaa Bold" pitchFamily="34" charset="-122"/>
                <a:cs typeface="Comfortaa Bold" pitchFamily="34" charset="-120"/>
              </a:rPr>
              <a:t>Admin Views </a:t>
            </a:r>
            <a:endParaRPr lang="en-US" sz="3900" dirty="0"/>
          </a:p>
        </p:txBody>
      </p:sp>
      <p:pic>
        <p:nvPicPr>
          <p:cNvPr id="3" name="Image 0" descr="preencoded.png">    </p:cNvPr>
          <p:cNvPicPr>
            <a:picLocks noChangeAspect="1"/>
          </p:cNvPicPr>
          <p:nvPr/>
        </p:nvPicPr>
        <p:blipFill>
          <a:blip r:embed="rId1"/>
          <a:stretch>
            <a:fillRect/>
          </a:stretch>
        </p:blipFill>
        <p:spPr>
          <a:xfrm>
            <a:off x="2044541" y="1577221"/>
            <a:ext cx="10541318" cy="5420201"/>
          </a:xfrm>
          <a:prstGeom prst="rect">
            <a:avLst/>
          </a:prstGeom>
        </p:spPr>
      </p:pic>
      <p:sp>
        <p:nvSpPr>
          <p:cNvPr id="4" name="Text 1"/>
          <p:cNvSpPr/>
          <p:nvPr/>
        </p:nvSpPr>
        <p:spPr>
          <a:xfrm>
            <a:off x="785455" y="7249835"/>
            <a:ext cx="13059489" cy="359092"/>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85455" y="617220"/>
            <a:ext cx="4987528" cy="623411"/>
          </a:xfrm>
          <a:prstGeom prst="rect">
            <a:avLst/>
          </a:prstGeom>
          <a:noFill/>
          <a:ln/>
        </p:spPr>
        <p:txBody>
          <a:bodyPr wrap="none" lIns="0" tIns="0" rIns="0" bIns="0" rtlCol="0" anchor="t"/>
          <a:lstStyle/>
          <a:p>
            <a:pPr algn="l" indent="0" marL="0">
              <a:lnSpc>
                <a:spcPts val="4900"/>
              </a:lnSpc>
              <a:buNone/>
            </a:pPr>
            <a:r>
              <a:rPr lang="en-US" sz="3900" b="1" dirty="0">
                <a:solidFill>
                  <a:srgbClr val="FFE14D"/>
                </a:solidFill>
                <a:latin typeface="Comfortaa Bold" pitchFamily="34" charset="0"/>
                <a:ea typeface="Comfortaa Bold" pitchFamily="34" charset="-122"/>
                <a:cs typeface="Comfortaa Bold" pitchFamily="34" charset="-120"/>
              </a:rPr>
              <a:t>Admin Views </a:t>
            </a:r>
            <a:endParaRPr lang="en-US" sz="3900" dirty="0"/>
          </a:p>
        </p:txBody>
      </p:sp>
      <p:pic>
        <p:nvPicPr>
          <p:cNvPr id="3" name="Image 0" descr="preencoded.png">    </p:cNvPr>
          <p:cNvPicPr>
            <a:picLocks noChangeAspect="1"/>
          </p:cNvPicPr>
          <p:nvPr/>
        </p:nvPicPr>
        <p:blipFill>
          <a:blip r:embed="rId1"/>
          <a:stretch>
            <a:fillRect/>
          </a:stretch>
        </p:blipFill>
        <p:spPr>
          <a:xfrm>
            <a:off x="2019538" y="1577221"/>
            <a:ext cx="10591324" cy="5420201"/>
          </a:xfrm>
          <a:prstGeom prst="rect">
            <a:avLst/>
          </a:prstGeom>
        </p:spPr>
      </p:pic>
      <p:sp>
        <p:nvSpPr>
          <p:cNvPr id="4" name="Text 1"/>
          <p:cNvSpPr/>
          <p:nvPr/>
        </p:nvSpPr>
        <p:spPr>
          <a:xfrm>
            <a:off x="785455" y="7249835"/>
            <a:ext cx="13059489" cy="359092"/>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844868"/>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User Roles and Permissions</a:t>
            </a:r>
            <a:endParaRPr lang="en-US" sz="4300" dirty="0"/>
          </a:p>
        </p:txBody>
      </p:sp>
      <p:sp>
        <p:nvSpPr>
          <p:cNvPr id="4" name="Shape 1"/>
          <p:cNvSpPr/>
          <p:nvPr/>
        </p:nvSpPr>
        <p:spPr>
          <a:xfrm>
            <a:off x="864037" y="2586752"/>
            <a:ext cx="7415927" cy="3335179"/>
          </a:xfrm>
          <a:prstGeom prst="roundRect">
            <a:avLst>
              <a:gd name="adj" fmla="val 11104"/>
            </a:avLst>
          </a:prstGeom>
          <a:noFill/>
          <a:ln w="15240">
            <a:solidFill>
              <a:srgbClr val="FFFFFF">
                <a:alpha val="24000"/>
              </a:srgbClr>
            </a:solidFill>
            <a:prstDash val="solid"/>
          </a:ln>
        </p:spPr>
      </p:sp>
      <p:sp>
        <p:nvSpPr>
          <p:cNvPr id="5" name="Shape 2"/>
          <p:cNvSpPr/>
          <p:nvPr/>
        </p:nvSpPr>
        <p:spPr>
          <a:xfrm>
            <a:off x="879277" y="2601992"/>
            <a:ext cx="7385447" cy="706517"/>
          </a:xfrm>
          <a:prstGeom prst="rect">
            <a:avLst/>
          </a:prstGeom>
          <a:solidFill>
            <a:srgbClr val="FFFFFF">
              <a:alpha val="4000"/>
            </a:srgbClr>
          </a:solidFill>
          <a:ln/>
        </p:spPr>
      </p:sp>
      <p:sp>
        <p:nvSpPr>
          <p:cNvPr id="6" name="Text 3"/>
          <p:cNvSpPr/>
          <p:nvPr/>
        </p:nvSpPr>
        <p:spPr>
          <a:xfrm>
            <a:off x="1126093" y="2757726"/>
            <a:ext cx="3195280" cy="395049"/>
          </a:xfrm>
          <a:prstGeom prst="rect">
            <a:avLst/>
          </a:prstGeom>
          <a:noFill/>
          <a:ln/>
        </p:spPr>
        <p:txBody>
          <a:bodyPr wrap="none" lIns="0" tIns="0" rIns="0" bIns="0" rtlCol="0" anchor="t"/>
          <a:lstStyle/>
          <a:p>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Role</a:t>
            </a:r>
            <a:endParaRPr lang="en-US" sz="1900" dirty="0"/>
          </a:p>
        </p:txBody>
      </p:sp>
      <p:sp>
        <p:nvSpPr>
          <p:cNvPr id="7" name="Text 4"/>
          <p:cNvSpPr/>
          <p:nvPr/>
        </p:nvSpPr>
        <p:spPr>
          <a:xfrm>
            <a:off x="4822627" y="2757726"/>
            <a:ext cx="3195280" cy="395049"/>
          </a:xfrm>
          <a:prstGeom prst="rect">
            <a:avLst/>
          </a:prstGeom>
          <a:noFill/>
          <a:ln/>
        </p:spPr>
        <p:txBody>
          <a:bodyPr wrap="none" lIns="0" tIns="0" rIns="0" bIns="0" rtlCol="0" anchor="t"/>
          <a:lstStyle/>
          <a:p>
            <a:pPr algn="l" indent="0" marL="0">
              <a:lnSpc>
                <a:spcPts val="3100"/>
              </a:lnSpc>
              <a:buNone/>
            </a:pPr>
            <a:r>
              <a:rPr lang="en-US" sz="1900" b="1" dirty="0">
                <a:solidFill>
                  <a:srgbClr val="D7D4CC"/>
                </a:solidFill>
                <a:latin typeface="Raleway Medium" pitchFamily="34" charset="0"/>
                <a:ea typeface="Raleway Medium" pitchFamily="34" charset="-122"/>
                <a:cs typeface="Raleway Medium" pitchFamily="34" charset="-120"/>
              </a:rPr>
              <a:t>Permissions</a:t>
            </a:r>
            <a:endParaRPr lang="en-US" sz="1900" dirty="0"/>
          </a:p>
        </p:txBody>
      </p:sp>
      <p:sp>
        <p:nvSpPr>
          <p:cNvPr id="8" name="Shape 5"/>
          <p:cNvSpPr/>
          <p:nvPr/>
        </p:nvSpPr>
        <p:spPr>
          <a:xfrm>
            <a:off x="879277" y="3308509"/>
            <a:ext cx="7385447" cy="1496616"/>
          </a:xfrm>
          <a:prstGeom prst="rect">
            <a:avLst/>
          </a:prstGeom>
          <a:solidFill>
            <a:srgbClr val="000000">
              <a:alpha val="4000"/>
            </a:srgbClr>
          </a:solidFill>
          <a:ln/>
        </p:spPr>
      </p:sp>
      <p:sp>
        <p:nvSpPr>
          <p:cNvPr id="9" name="Text 6"/>
          <p:cNvSpPr/>
          <p:nvPr/>
        </p:nvSpPr>
        <p:spPr>
          <a:xfrm>
            <a:off x="1126093" y="3464243"/>
            <a:ext cx="3195280"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Admin</a:t>
            </a:r>
            <a:endParaRPr lang="en-US" sz="1900" dirty="0"/>
          </a:p>
        </p:txBody>
      </p:sp>
      <p:sp>
        <p:nvSpPr>
          <p:cNvPr id="10" name="Text 7"/>
          <p:cNvSpPr/>
          <p:nvPr/>
        </p:nvSpPr>
        <p:spPr>
          <a:xfrm>
            <a:off x="4822627" y="3464243"/>
            <a:ext cx="3195280"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Manage products, view sales dashboard, assign user roles</a:t>
            </a:r>
            <a:endParaRPr lang="en-US" sz="1900" dirty="0"/>
          </a:p>
        </p:txBody>
      </p:sp>
      <p:sp>
        <p:nvSpPr>
          <p:cNvPr id="11" name="Shape 8"/>
          <p:cNvSpPr/>
          <p:nvPr/>
        </p:nvSpPr>
        <p:spPr>
          <a:xfrm>
            <a:off x="879277" y="4805124"/>
            <a:ext cx="7385447" cy="1101566"/>
          </a:xfrm>
          <a:prstGeom prst="rect">
            <a:avLst/>
          </a:prstGeom>
          <a:solidFill>
            <a:srgbClr val="FFFFFF">
              <a:alpha val="4000"/>
            </a:srgbClr>
          </a:solidFill>
          <a:ln/>
        </p:spPr>
      </p:sp>
      <p:sp>
        <p:nvSpPr>
          <p:cNvPr id="12" name="Text 9"/>
          <p:cNvSpPr/>
          <p:nvPr/>
        </p:nvSpPr>
        <p:spPr>
          <a:xfrm>
            <a:off x="1126093" y="4960858"/>
            <a:ext cx="3195280"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Customer</a:t>
            </a:r>
            <a:endParaRPr lang="en-US" sz="1900" dirty="0"/>
          </a:p>
        </p:txBody>
      </p:sp>
      <p:sp>
        <p:nvSpPr>
          <p:cNvPr id="13" name="Text 10"/>
          <p:cNvSpPr/>
          <p:nvPr/>
        </p:nvSpPr>
        <p:spPr>
          <a:xfrm>
            <a:off x="4822627" y="4960858"/>
            <a:ext cx="3195280"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Browse products, add to cart, checkout</a:t>
            </a:r>
            <a:endParaRPr lang="en-US" sz="1900" dirty="0"/>
          </a:p>
        </p:txBody>
      </p:sp>
      <p:sp>
        <p:nvSpPr>
          <p:cNvPr id="14" name="Text 11"/>
          <p:cNvSpPr/>
          <p:nvPr/>
        </p:nvSpPr>
        <p:spPr>
          <a:xfrm>
            <a:off x="864037" y="6199584"/>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platform supports two primary roles: Admins who oversee product and user management, and Customers who interact with the product catalog and complete purchases.</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85455" y="617220"/>
            <a:ext cx="4987528" cy="623411"/>
          </a:xfrm>
          <a:prstGeom prst="rect">
            <a:avLst/>
          </a:prstGeom>
          <a:noFill/>
          <a:ln/>
        </p:spPr>
        <p:txBody>
          <a:bodyPr wrap="none" lIns="0" tIns="0" rIns="0" bIns="0" rtlCol="0" anchor="t"/>
          <a:lstStyle/>
          <a:p>
            <a:pPr algn="l" indent="0" marL="0">
              <a:lnSpc>
                <a:spcPts val="4900"/>
              </a:lnSpc>
              <a:buNone/>
            </a:pPr>
            <a:r>
              <a:rPr lang="en-US" sz="3900" b="1" dirty="0">
                <a:solidFill>
                  <a:srgbClr val="FFE14D"/>
                </a:solidFill>
                <a:latin typeface="Comfortaa Bold" pitchFamily="34" charset="0"/>
                <a:ea typeface="Comfortaa Bold" pitchFamily="34" charset="-122"/>
                <a:cs typeface="Comfortaa Bold" pitchFamily="34" charset="-120"/>
              </a:rPr>
              <a:t>Admin Views </a:t>
            </a:r>
            <a:endParaRPr lang="en-US" sz="3900" dirty="0"/>
          </a:p>
        </p:txBody>
      </p:sp>
      <p:pic>
        <p:nvPicPr>
          <p:cNvPr id="3" name="Image 0" descr="preencoded.png">    </p:cNvPr>
          <p:cNvPicPr>
            <a:picLocks noChangeAspect="1"/>
          </p:cNvPicPr>
          <p:nvPr/>
        </p:nvPicPr>
        <p:blipFill>
          <a:blip r:embed="rId1"/>
          <a:stretch>
            <a:fillRect/>
          </a:stretch>
        </p:blipFill>
        <p:spPr>
          <a:xfrm>
            <a:off x="2027992" y="1577221"/>
            <a:ext cx="10574417" cy="5420201"/>
          </a:xfrm>
          <a:prstGeom prst="rect">
            <a:avLst/>
          </a:prstGeom>
        </p:spPr>
      </p:pic>
      <p:sp>
        <p:nvSpPr>
          <p:cNvPr id="4" name="Text 1"/>
          <p:cNvSpPr/>
          <p:nvPr/>
        </p:nvSpPr>
        <p:spPr>
          <a:xfrm>
            <a:off x="785455" y="7249835"/>
            <a:ext cx="13059489" cy="359092"/>
          </a:xfrm>
          <a:prstGeom prst="rect">
            <a:avLst/>
          </a:prstGeom>
          <a:noFill/>
          <a:ln/>
        </p:spPr>
        <p:txBody>
          <a:bodyPr wrap="none" lIns="0" tIns="0" rIns="0" bIns="0" rtlCol="0" anchor="t"/>
          <a:lstStyle/>
          <a:p>
            <a:pPr algn="l" indent="0" marL="0">
              <a:lnSpc>
                <a:spcPts val="2800"/>
              </a:lnSpc>
              <a:buNone/>
            </a:pP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64037" y="678894"/>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Admin Views </a:t>
            </a:r>
            <a:endParaRPr lang="en-US" sz="4300" dirty="0"/>
          </a:p>
        </p:txBody>
      </p:sp>
      <p:pic>
        <p:nvPicPr>
          <p:cNvPr id="3" name="Image 0" descr="preencoded.png">    </p:cNvPr>
          <p:cNvPicPr>
            <a:picLocks noChangeAspect="1"/>
          </p:cNvPicPr>
          <p:nvPr/>
        </p:nvPicPr>
        <p:blipFill>
          <a:blip r:embed="rId1"/>
          <a:stretch>
            <a:fillRect/>
          </a:stretch>
        </p:blipFill>
        <p:spPr>
          <a:xfrm>
            <a:off x="864037" y="1734979"/>
            <a:ext cx="12902327" cy="57672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81752" y="535662"/>
            <a:ext cx="4328636" cy="541139"/>
          </a:xfrm>
          <a:prstGeom prst="rect">
            <a:avLst/>
          </a:prstGeom>
          <a:noFill/>
          <a:ln/>
        </p:spPr>
        <p:txBody>
          <a:bodyPr wrap="none" lIns="0" tIns="0" rIns="0" bIns="0" rtlCol="0" anchor="t"/>
          <a:lstStyle/>
          <a:p>
            <a:pPr algn="l" indent="0" marL="0">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Admin Views </a:t>
            </a:r>
            <a:endParaRPr lang="en-US" sz="3400" dirty="0"/>
          </a:p>
        </p:txBody>
      </p:sp>
      <p:pic>
        <p:nvPicPr>
          <p:cNvPr id="3" name="Image 0" descr="preencoded.png">    </p:cNvPr>
          <p:cNvPicPr>
            <a:picLocks noChangeAspect="1"/>
          </p:cNvPicPr>
          <p:nvPr/>
        </p:nvPicPr>
        <p:blipFill>
          <a:blip r:embed="rId1"/>
          <a:stretch>
            <a:fillRect/>
          </a:stretch>
        </p:blipFill>
        <p:spPr>
          <a:xfrm>
            <a:off x="681752" y="1368981"/>
            <a:ext cx="13266896" cy="6731437"/>
          </a:xfrm>
          <a:prstGeom prst="rect">
            <a:avLst/>
          </a:prstGeom>
        </p:spPr>
      </p:pic>
      <p:sp>
        <p:nvSpPr>
          <p:cNvPr id="4" name="Text 1"/>
          <p:cNvSpPr/>
          <p:nvPr/>
        </p:nvSpPr>
        <p:spPr>
          <a:xfrm>
            <a:off x="681752" y="8319492"/>
            <a:ext cx="13266896" cy="311587"/>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680799" y="534948"/>
            <a:ext cx="4323040" cy="540306"/>
          </a:xfrm>
          <a:prstGeom prst="rect">
            <a:avLst/>
          </a:prstGeom>
          <a:noFill/>
          <a:ln/>
        </p:spPr>
        <p:txBody>
          <a:bodyPr wrap="none" lIns="0" tIns="0" rIns="0" bIns="0" rtlCol="0" anchor="t"/>
          <a:lstStyle/>
          <a:p>
            <a:pPr algn="l" indent="0" marL="0">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Admin Views </a:t>
            </a:r>
            <a:endParaRPr lang="en-US" sz="3400" dirty="0"/>
          </a:p>
        </p:txBody>
      </p:sp>
      <p:pic>
        <p:nvPicPr>
          <p:cNvPr id="3" name="Image 0" descr="preencoded.png">    </p:cNvPr>
          <p:cNvPicPr>
            <a:picLocks noChangeAspect="1"/>
          </p:cNvPicPr>
          <p:nvPr/>
        </p:nvPicPr>
        <p:blipFill>
          <a:blip r:embed="rId1"/>
          <a:stretch>
            <a:fillRect/>
          </a:stretch>
        </p:blipFill>
        <p:spPr>
          <a:xfrm>
            <a:off x="680799" y="1366957"/>
            <a:ext cx="13268801" cy="6739652"/>
          </a:xfrm>
          <a:prstGeom prst="rect">
            <a:avLst/>
          </a:prstGeom>
        </p:spPr>
      </p:pic>
      <p:sp>
        <p:nvSpPr>
          <p:cNvPr id="4" name="Text 1"/>
          <p:cNvSpPr/>
          <p:nvPr/>
        </p:nvSpPr>
        <p:spPr>
          <a:xfrm>
            <a:off x="680799" y="8325445"/>
            <a:ext cx="13268801" cy="311229"/>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686157" y="539115"/>
            <a:ext cx="4357092" cy="544711"/>
          </a:xfrm>
          <a:prstGeom prst="rect">
            <a:avLst/>
          </a:prstGeom>
          <a:noFill/>
          <a:ln/>
        </p:spPr>
        <p:txBody>
          <a:bodyPr wrap="none" lIns="0" tIns="0" rIns="0" bIns="0" rtlCol="0" anchor="t"/>
          <a:lstStyle/>
          <a:p>
            <a:pPr algn="l" indent="0" marL="0">
              <a:lnSpc>
                <a:spcPts val="4250"/>
              </a:lnSpc>
              <a:buNone/>
            </a:pPr>
            <a:r>
              <a:rPr lang="en-US" sz="3400" b="1" dirty="0">
                <a:solidFill>
                  <a:srgbClr val="FFE14D"/>
                </a:solidFill>
                <a:latin typeface="Comfortaa Bold" pitchFamily="34" charset="0"/>
                <a:ea typeface="Comfortaa Bold" pitchFamily="34" charset="-122"/>
                <a:cs typeface="Comfortaa Bold" pitchFamily="34" charset="-120"/>
              </a:rPr>
              <a:t>Admin Views </a:t>
            </a:r>
            <a:endParaRPr lang="en-US" sz="3400" dirty="0"/>
          </a:p>
        </p:txBody>
      </p:sp>
      <p:pic>
        <p:nvPicPr>
          <p:cNvPr id="3" name="Image 0" descr="preencoded.png">    </p:cNvPr>
          <p:cNvPicPr>
            <a:picLocks noChangeAspect="1"/>
          </p:cNvPicPr>
          <p:nvPr/>
        </p:nvPicPr>
        <p:blipFill>
          <a:blip r:embed="rId1"/>
          <a:stretch>
            <a:fillRect/>
          </a:stretch>
        </p:blipFill>
        <p:spPr>
          <a:xfrm>
            <a:off x="686157" y="1377910"/>
            <a:ext cx="13258086" cy="6685002"/>
          </a:xfrm>
          <a:prstGeom prst="rect">
            <a:avLst/>
          </a:prstGeom>
        </p:spPr>
      </p:pic>
      <p:sp>
        <p:nvSpPr>
          <p:cNvPr id="4" name="Text 1"/>
          <p:cNvSpPr/>
          <p:nvPr/>
        </p:nvSpPr>
        <p:spPr>
          <a:xfrm>
            <a:off x="686157" y="8283416"/>
            <a:ext cx="13258086" cy="313730"/>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01053" y="629364"/>
            <a:ext cx="7983260" cy="635794"/>
          </a:xfrm>
          <a:prstGeom prst="rect">
            <a:avLst/>
          </a:prstGeom>
          <a:noFill/>
          <a:ln/>
        </p:spPr>
        <p:txBody>
          <a:bodyPr wrap="none" lIns="0" tIns="0" rIns="0" bIns="0" rtlCol="0" anchor="t"/>
          <a:lstStyle/>
          <a:p>
            <a:pPr algn="l" indent="0" marL="0">
              <a:lnSpc>
                <a:spcPts val="5000"/>
              </a:lnSpc>
              <a:buNone/>
            </a:pPr>
            <a:r>
              <a:rPr lang="en-US" sz="4000" b="1" dirty="0">
                <a:solidFill>
                  <a:srgbClr val="FFE14D"/>
                </a:solidFill>
                <a:latin typeface="Comfortaa Bold" pitchFamily="34" charset="0"/>
                <a:ea typeface="Comfortaa Bold" pitchFamily="34" charset="-122"/>
                <a:cs typeface="Comfortaa Bold" pitchFamily="34" charset="-120"/>
              </a:rPr>
              <a:t>Functionality testing (register)</a:t>
            </a:r>
            <a:endParaRPr lang="en-US" sz="4000" dirty="0"/>
          </a:p>
        </p:txBody>
      </p:sp>
      <p:pic>
        <p:nvPicPr>
          <p:cNvPr id="3" name="Image 0" descr="preencoded.png">    </p:cNvPr>
          <p:cNvPicPr>
            <a:picLocks noChangeAspect="1"/>
          </p:cNvPicPr>
          <p:nvPr/>
        </p:nvPicPr>
        <p:blipFill>
          <a:blip r:embed="rId1"/>
          <a:stretch>
            <a:fillRect/>
          </a:stretch>
        </p:blipFill>
        <p:spPr>
          <a:xfrm>
            <a:off x="801053" y="1608415"/>
            <a:ext cx="13028295" cy="65245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693777" y="545187"/>
            <a:ext cx="6914078" cy="550664"/>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Functionality testing (register)</a:t>
            </a:r>
            <a:endParaRPr lang="en-US" sz="3450" dirty="0"/>
          </a:p>
        </p:txBody>
      </p:sp>
      <p:pic>
        <p:nvPicPr>
          <p:cNvPr id="3" name="Image 0" descr="preencoded.png">    </p:cNvPr>
          <p:cNvPicPr>
            <a:picLocks noChangeAspect="1"/>
          </p:cNvPicPr>
          <p:nvPr/>
        </p:nvPicPr>
        <p:blipFill>
          <a:blip r:embed="rId1"/>
          <a:stretch>
            <a:fillRect/>
          </a:stretch>
        </p:blipFill>
        <p:spPr>
          <a:xfrm>
            <a:off x="693777" y="1393150"/>
            <a:ext cx="13242846" cy="6607254"/>
          </a:xfrm>
          <a:prstGeom prst="rect">
            <a:avLst/>
          </a:prstGeom>
        </p:spPr>
      </p:pic>
      <p:sp>
        <p:nvSpPr>
          <p:cNvPr id="4" name="Text 1"/>
          <p:cNvSpPr/>
          <p:nvPr/>
        </p:nvSpPr>
        <p:spPr>
          <a:xfrm>
            <a:off x="693777" y="8223409"/>
            <a:ext cx="13242846" cy="317183"/>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689253" y="541496"/>
            <a:ext cx="6869192" cy="547092"/>
          </a:xfrm>
          <a:prstGeom prst="rect">
            <a:avLst/>
          </a:prstGeom>
          <a:noFill/>
          <a:ln/>
        </p:spPr>
        <p:txBody>
          <a:bodyPr wrap="none" lIns="0" tIns="0" rIns="0" bIns="0" rtlCol="0" anchor="t"/>
          <a:lstStyle/>
          <a:p>
            <a:pPr algn="l" indent="0" marL="0">
              <a:lnSpc>
                <a:spcPts val="4300"/>
              </a:lnSpc>
              <a:buNone/>
            </a:pPr>
            <a:r>
              <a:rPr lang="en-US" sz="3400" b="1" dirty="0">
                <a:solidFill>
                  <a:srgbClr val="FFE14D"/>
                </a:solidFill>
                <a:latin typeface="Comfortaa Bold" pitchFamily="34" charset="0"/>
                <a:ea typeface="Comfortaa Bold" pitchFamily="34" charset="-122"/>
                <a:cs typeface="Comfortaa Bold" pitchFamily="34" charset="-120"/>
              </a:rPr>
              <a:t>Functionality testing (register)</a:t>
            </a:r>
            <a:endParaRPr lang="en-US" sz="3400" dirty="0"/>
          </a:p>
        </p:txBody>
      </p:sp>
      <p:pic>
        <p:nvPicPr>
          <p:cNvPr id="3" name="Image 0" descr="preencoded.png">    </p:cNvPr>
          <p:cNvPicPr>
            <a:picLocks noChangeAspect="1"/>
          </p:cNvPicPr>
          <p:nvPr/>
        </p:nvPicPr>
        <p:blipFill>
          <a:blip r:embed="rId1"/>
          <a:stretch>
            <a:fillRect/>
          </a:stretch>
        </p:blipFill>
        <p:spPr>
          <a:xfrm>
            <a:off x="689253" y="1383983"/>
            <a:ext cx="13251894" cy="6650712"/>
          </a:xfrm>
          <a:prstGeom prst="rect">
            <a:avLst/>
          </a:prstGeom>
        </p:spPr>
      </p:pic>
      <p:sp>
        <p:nvSpPr>
          <p:cNvPr id="4" name="Text 1"/>
          <p:cNvSpPr/>
          <p:nvPr/>
        </p:nvSpPr>
        <p:spPr>
          <a:xfrm>
            <a:off x="689253" y="8256151"/>
            <a:ext cx="13251894" cy="315039"/>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695682" y="546616"/>
            <a:ext cx="6934676" cy="552093"/>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Functionality testing (register)</a:t>
            </a:r>
            <a:endParaRPr lang="en-US" sz="3450" dirty="0"/>
          </a:p>
        </p:txBody>
      </p:sp>
      <p:pic>
        <p:nvPicPr>
          <p:cNvPr id="3" name="Image 0" descr="preencoded.png">    </p:cNvPr>
          <p:cNvPicPr>
            <a:picLocks noChangeAspect="1"/>
          </p:cNvPicPr>
          <p:nvPr/>
        </p:nvPicPr>
        <p:blipFill>
          <a:blip r:embed="rId1"/>
          <a:stretch>
            <a:fillRect/>
          </a:stretch>
        </p:blipFill>
        <p:spPr>
          <a:xfrm>
            <a:off x="695682" y="1396841"/>
            <a:ext cx="13239036" cy="6587609"/>
          </a:xfrm>
          <a:prstGeom prst="rect">
            <a:avLst/>
          </a:prstGeom>
        </p:spPr>
      </p:pic>
      <p:sp>
        <p:nvSpPr>
          <p:cNvPr id="4" name="Text 1"/>
          <p:cNvSpPr/>
          <p:nvPr/>
        </p:nvSpPr>
        <p:spPr>
          <a:xfrm>
            <a:off x="695682" y="8208050"/>
            <a:ext cx="13239036" cy="31813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95682" y="546616"/>
            <a:ext cx="6578679" cy="552093"/>
          </a:xfrm>
          <a:prstGeom prst="rect">
            <a:avLst/>
          </a:prstGeom>
          <a:noFill/>
          <a:ln/>
        </p:spPr>
        <p:txBody>
          <a:bodyPr wrap="none" lIns="0" tIns="0" rIns="0" bIns="0" rtlCol="0" anchor="t"/>
          <a:lstStyle/>
          <a:p>
            <a:pPr algn="l" indent="0" marL="0">
              <a:lnSpc>
                <a:spcPts val="4300"/>
              </a:lnSpc>
              <a:buNone/>
            </a:pPr>
            <a:r>
              <a:rPr lang="en-US" sz="3450" b="1" dirty="0">
                <a:solidFill>
                  <a:srgbClr val="FFE14D"/>
                </a:solidFill>
                <a:latin typeface="Comfortaa Bold" pitchFamily="34" charset="0"/>
                <a:ea typeface="Comfortaa Bold" pitchFamily="34" charset="-122"/>
                <a:cs typeface="Comfortaa Bold" pitchFamily="34" charset="-120"/>
              </a:rPr>
              <a:t>Functionality testing (Login) </a:t>
            </a:r>
            <a:endParaRPr lang="en-US" sz="3450" dirty="0"/>
          </a:p>
        </p:txBody>
      </p:sp>
      <p:pic>
        <p:nvPicPr>
          <p:cNvPr id="3" name="Image 0" descr="preencoded.png">    </p:cNvPr>
          <p:cNvPicPr>
            <a:picLocks noChangeAspect="1"/>
          </p:cNvPicPr>
          <p:nvPr/>
        </p:nvPicPr>
        <p:blipFill>
          <a:blip r:embed="rId1"/>
          <a:stretch>
            <a:fillRect/>
          </a:stretch>
        </p:blipFill>
        <p:spPr>
          <a:xfrm>
            <a:off x="695682" y="1396841"/>
            <a:ext cx="13239036" cy="6587609"/>
          </a:xfrm>
          <a:prstGeom prst="rect">
            <a:avLst/>
          </a:prstGeom>
        </p:spPr>
      </p:pic>
      <p:sp>
        <p:nvSpPr>
          <p:cNvPr id="4" name="Text 1"/>
          <p:cNvSpPr/>
          <p:nvPr/>
        </p:nvSpPr>
        <p:spPr>
          <a:xfrm>
            <a:off x="695682" y="8208050"/>
            <a:ext cx="13239036" cy="31813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319570"/>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Admin Features</a:t>
            </a:r>
            <a:endParaRPr lang="en-US" sz="4300" dirty="0"/>
          </a:p>
        </p:txBody>
      </p:sp>
      <p:sp>
        <p:nvSpPr>
          <p:cNvPr id="4" name="Shape 1"/>
          <p:cNvSpPr/>
          <p:nvPr/>
        </p:nvSpPr>
        <p:spPr>
          <a:xfrm>
            <a:off x="6350437" y="2375654"/>
            <a:ext cx="3584615" cy="2512695"/>
          </a:xfrm>
          <a:prstGeom prst="roundRect">
            <a:avLst>
              <a:gd name="adj" fmla="val 14738"/>
            </a:avLst>
          </a:prstGeom>
          <a:solidFill>
            <a:srgbClr val="46464A"/>
          </a:solidFill>
          <a:ln/>
        </p:spPr>
      </p:sp>
      <p:sp>
        <p:nvSpPr>
          <p:cNvPr id="5" name="Text 2"/>
          <p:cNvSpPr/>
          <p:nvPr/>
        </p:nvSpPr>
        <p:spPr>
          <a:xfrm>
            <a:off x="6597253" y="2622471"/>
            <a:ext cx="3090982" cy="685800"/>
          </a:xfrm>
          <a:prstGeom prst="rect">
            <a:avLst/>
          </a:prstGeom>
          <a:noFill/>
          <a:ln/>
        </p:spPr>
        <p:txBody>
          <a:bodyPr wrap="squar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Product Management</a:t>
            </a:r>
            <a:endParaRPr lang="en-US" sz="2150" dirty="0"/>
          </a:p>
        </p:txBody>
      </p:sp>
      <p:sp>
        <p:nvSpPr>
          <p:cNvPr id="6" name="Text 3"/>
          <p:cNvSpPr/>
          <p:nvPr/>
        </p:nvSpPr>
        <p:spPr>
          <a:xfrm>
            <a:off x="6597253" y="3456384"/>
            <a:ext cx="3090982"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Add, edit, and delete products with images, pricing, and stock tracking.</a:t>
            </a:r>
            <a:endParaRPr lang="en-US" sz="1900" dirty="0"/>
          </a:p>
        </p:txBody>
      </p:sp>
      <p:sp>
        <p:nvSpPr>
          <p:cNvPr id="7" name="Shape 4"/>
          <p:cNvSpPr/>
          <p:nvPr/>
        </p:nvSpPr>
        <p:spPr>
          <a:xfrm>
            <a:off x="10181868" y="2375654"/>
            <a:ext cx="3584615" cy="2512695"/>
          </a:xfrm>
          <a:prstGeom prst="roundRect">
            <a:avLst>
              <a:gd name="adj" fmla="val 14738"/>
            </a:avLst>
          </a:prstGeom>
          <a:solidFill>
            <a:srgbClr val="46464A"/>
          </a:solidFill>
          <a:ln/>
        </p:spPr>
      </p:sp>
      <p:sp>
        <p:nvSpPr>
          <p:cNvPr id="8" name="Text 5"/>
          <p:cNvSpPr/>
          <p:nvPr/>
        </p:nvSpPr>
        <p:spPr>
          <a:xfrm>
            <a:off x="10428684" y="262247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Sales Dashboard</a:t>
            </a:r>
            <a:endParaRPr lang="en-US" sz="2150" dirty="0"/>
          </a:p>
        </p:txBody>
      </p:sp>
      <p:sp>
        <p:nvSpPr>
          <p:cNvPr id="9" name="Text 6"/>
          <p:cNvSpPr/>
          <p:nvPr/>
        </p:nvSpPr>
        <p:spPr>
          <a:xfrm>
            <a:off x="10428684" y="3113484"/>
            <a:ext cx="3090982"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Access real-time sales reports and identify top-selling products.</a:t>
            </a:r>
            <a:endParaRPr lang="en-US" sz="1900" dirty="0"/>
          </a:p>
        </p:txBody>
      </p:sp>
      <p:sp>
        <p:nvSpPr>
          <p:cNvPr id="10" name="Shape 7"/>
          <p:cNvSpPr/>
          <p:nvPr/>
        </p:nvSpPr>
        <p:spPr>
          <a:xfrm>
            <a:off x="6350437" y="5135166"/>
            <a:ext cx="7415927" cy="1774746"/>
          </a:xfrm>
          <a:prstGeom prst="roundRect">
            <a:avLst>
              <a:gd name="adj" fmla="val 20867"/>
            </a:avLst>
          </a:prstGeom>
          <a:solidFill>
            <a:srgbClr val="46464A"/>
          </a:solidFill>
          <a:ln/>
        </p:spPr>
      </p:sp>
      <p:sp>
        <p:nvSpPr>
          <p:cNvPr id="11" name="Text 8"/>
          <p:cNvSpPr/>
          <p:nvPr/>
        </p:nvSpPr>
        <p:spPr>
          <a:xfrm>
            <a:off x="6597253" y="5381982"/>
            <a:ext cx="33553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User Role Management</a:t>
            </a:r>
            <a:endParaRPr lang="en-US" sz="2150" dirty="0"/>
          </a:p>
        </p:txBody>
      </p:sp>
      <p:sp>
        <p:nvSpPr>
          <p:cNvPr id="12" name="Text 9"/>
          <p:cNvSpPr/>
          <p:nvPr/>
        </p:nvSpPr>
        <p:spPr>
          <a:xfrm>
            <a:off x="6597253" y="5872996"/>
            <a:ext cx="6922294"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Assign and manage admin and customer roles within the platform.</a:t>
            </a:r>
            <a:endParaRPr lang="en-US"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864037" y="930712"/>
            <a:ext cx="8736092"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Functionality Testing Overview</a:t>
            </a:r>
            <a:endParaRPr lang="en-US" sz="4300" dirty="0"/>
          </a:p>
        </p:txBody>
      </p:sp>
      <p:sp>
        <p:nvSpPr>
          <p:cNvPr id="3" name="Text 1"/>
          <p:cNvSpPr/>
          <p:nvPr/>
        </p:nvSpPr>
        <p:spPr>
          <a:xfrm>
            <a:off x="864037" y="2110264"/>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Focused on critical areas: user registration and login processes.</a:t>
            </a:r>
            <a:endParaRPr lang="en-US" sz="1900" dirty="0"/>
          </a:p>
        </p:txBody>
      </p:sp>
      <p:sp>
        <p:nvSpPr>
          <p:cNvPr id="4" name="Text 2"/>
          <p:cNvSpPr/>
          <p:nvPr/>
        </p:nvSpPr>
        <p:spPr>
          <a:xfrm>
            <a:off x="1943814" y="3080028"/>
            <a:ext cx="2743200" cy="342900"/>
          </a:xfrm>
          <a:prstGeom prst="rect">
            <a:avLst/>
          </a:prstGeom>
          <a:noFill/>
          <a:ln/>
        </p:spPr>
        <p:txBody>
          <a:bodyPr wrap="none" lIns="0" tIns="0" rIns="0" bIns="0" rtlCol="0" anchor="t"/>
          <a:lstStyle/>
          <a:p>
            <a:pPr algn="r"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Register Feature</a:t>
            </a:r>
            <a:endParaRPr lang="en-US" sz="2150" dirty="0"/>
          </a:p>
        </p:txBody>
      </p:sp>
      <p:sp>
        <p:nvSpPr>
          <p:cNvPr id="5" name="Text 3"/>
          <p:cNvSpPr/>
          <p:nvPr/>
        </p:nvSpPr>
        <p:spPr>
          <a:xfrm>
            <a:off x="864037" y="3571042"/>
            <a:ext cx="3822978" cy="790099"/>
          </a:xfrm>
          <a:prstGeom prst="rect">
            <a:avLst/>
          </a:prstGeom>
          <a:noFill/>
          <a:ln/>
        </p:spPr>
        <p:txBody>
          <a:bodyPr wrap="square" lIns="0" tIns="0" rIns="0" bIns="0" rtlCol="0" anchor="t"/>
          <a:lstStyle/>
          <a:p>
            <a:pPr algn="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Validated user input handling and error responses.</a:t>
            </a:r>
            <a:endParaRPr lang="en-US" sz="1900" dirty="0"/>
          </a:p>
        </p:txBody>
      </p:sp>
      <p:pic>
        <p:nvPicPr>
          <p:cNvPr id="6" name="Image 0" descr="preencoded.png">    </p:cNvPr>
          <p:cNvPicPr>
            <a:picLocks noChangeAspect="1"/>
          </p:cNvPicPr>
          <p:nvPr/>
        </p:nvPicPr>
        <p:blipFill>
          <a:blip r:embed="rId1"/>
          <a:stretch>
            <a:fillRect/>
          </a:stretch>
        </p:blipFill>
        <p:spPr>
          <a:xfrm>
            <a:off x="5057299" y="2782967"/>
            <a:ext cx="4515803" cy="4515803"/>
          </a:xfrm>
          <a:prstGeom prst="rect">
            <a:avLst/>
          </a:prstGeom>
        </p:spPr>
      </p:pic>
      <p:pic>
        <p:nvPicPr>
          <p:cNvPr id="7" name="Image 1" descr="preencoded.png">    </p:cNvPr>
          <p:cNvPicPr>
            <a:picLocks noChangeAspect="1"/>
          </p:cNvPicPr>
          <p:nvPr/>
        </p:nvPicPr>
        <p:blipFill>
          <a:blip r:embed="rId2"/>
          <a:stretch>
            <a:fillRect/>
          </a:stretch>
        </p:blipFill>
        <p:spPr>
          <a:xfrm>
            <a:off x="6012894" y="3692366"/>
            <a:ext cx="369332" cy="461724"/>
          </a:xfrm>
          <a:prstGeom prst="rect">
            <a:avLst/>
          </a:prstGeom>
        </p:spPr>
      </p:pic>
      <p:sp>
        <p:nvSpPr>
          <p:cNvPr id="8" name="Text 4"/>
          <p:cNvSpPr/>
          <p:nvPr/>
        </p:nvSpPr>
        <p:spPr>
          <a:xfrm>
            <a:off x="9943386" y="3080028"/>
            <a:ext cx="3175278"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New User Registration</a:t>
            </a:r>
            <a:endParaRPr lang="en-US" sz="2150" dirty="0"/>
          </a:p>
        </p:txBody>
      </p:sp>
      <p:sp>
        <p:nvSpPr>
          <p:cNvPr id="9" name="Text 5"/>
          <p:cNvSpPr/>
          <p:nvPr/>
        </p:nvSpPr>
        <p:spPr>
          <a:xfrm>
            <a:off x="9943386" y="3571042"/>
            <a:ext cx="382297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Tested success messages and user data storage.</a:t>
            </a:r>
            <a:endParaRPr lang="en-US" sz="1900" dirty="0"/>
          </a:p>
        </p:txBody>
      </p:sp>
      <p:pic>
        <p:nvPicPr>
          <p:cNvPr id="10" name="Image 2" descr="preencoded.png">    </p:cNvPr>
          <p:cNvPicPr>
            <a:picLocks noChangeAspect="1"/>
          </p:cNvPicPr>
          <p:nvPr/>
        </p:nvPicPr>
        <p:blipFill>
          <a:blip r:embed="rId3"/>
          <a:stretch>
            <a:fillRect/>
          </a:stretch>
        </p:blipFill>
        <p:spPr>
          <a:xfrm>
            <a:off x="5057299" y="2782967"/>
            <a:ext cx="4515803" cy="4515803"/>
          </a:xfrm>
          <a:prstGeom prst="rect">
            <a:avLst/>
          </a:prstGeom>
        </p:spPr>
      </p:pic>
      <p:pic>
        <p:nvPicPr>
          <p:cNvPr id="11" name="Image 3" descr="preencoded.png">    </p:cNvPr>
          <p:cNvPicPr>
            <a:picLocks noChangeAspect="1"/>
          </p:cNvPicPr>
          <p:nvPr/>
        </p:nvPicPr>
        <p:blipFill>
          <a:blip r:embed="rId4"/>
          <a:stretch>
            <a:fillRect/>
          </a:stretch>
        </p:blipFill>
        <p:spPr>
          <a:xfrm>
            <a:off x="8248055" y="3692366"/>
            <a:ext cx="369332" cy="461724"/>
          </a:xfrm>
          <a:prstGeom prst="rect">
            <a:avLst/>
          </a:prstGeom>
        </p:spPr>
      </p:pic>
      <p:sp>
        <p:nvSpPr>
          <p:cNvPr id="12" name="Text 6"/>
          <p:cNvSpPr/>
          <p:nvPr/>
        </p:nvSpPr>
        <p:spPr>
          <a:xfrm>
            <a:off x="9943386" y="5523071"/>
            <a:ext cx="2780586"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Login Functionality</a:t>
            </a:r>
            <a:endParaRPr lang="en-US" sz="2150" dirty="0"/>
          </a:p>
        </p:txBody>
      </p:sp>
      <p:sp>
        <p:nvSpPr>
          <p:cNvPr id="13" name="Text 7"/>
          <p:cNvSpPr/>
          <p:nvPr/>
        </p:nvSpPr>
        <p:spPr>
          <a:xfrm>
            <a:off x="9943386" y="6014085"/>
            <a:ext cx="3822978"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Checked authentication and session management.</a:t>
            </a:r>
            <a:endParaRPr lang="en-US" sz="1900" dirty="0"/>
          </a:p>
        </p:txBody>
      </p:sp>
      <p:pic>
        <p:nvPicPr>
          <p:cNvPr id="14" name="Image 4" descr="preencoded.png">    </p:cNvPr>
          <p:cNvPicPr>
            <a:picLocks noChangeAspect="1"/>
          </p:cNvPicPr>
          <p:nvPr/>
        </p:nvPicPr>
        <p:blipFill>
          <a:blip r:embed="rId5"/>
          <a:stretch>
            <a:fillRect/>
          </a:stretch>
        </p:blipFill>
        <p:spPr>
          <a:xfrm>
            <a:off x="5057299" y="2782967"/>
            <a:ext cx="4515803" cy="4515803"/>
          </a:xfrm>
          <a:prstGeom prst="rect">
            <a:avLst/>
          </a:prstGeom>
        </p:spPr>
      </p:pic>
      <p:pic>
        <p:nvPicPr>
          <p:cNvPr id="15" name="Image 5" descr="preencoded.png">    </p:cNvPr>
          <p:cNvPicPr>
            <a:picLocks noChangeAspect="1"/>
          </p:cNvPicPr>
          <p:nvPr/>
        </p:nvPicPr>
        <p:blipFill>
          <a:blip r:embed="rId6"/>
          <a:stretch>
            <a:fillRect/>
          </a:stretch>
        </p:blipFill>
        <p:spPr>
          <a:xfrm>
            <a:off x="8248055" y="5927527"/>
            <a:ext cx="369332" cy="461724"/>
          </a:xfrm>
          <a:prstGeom prst="rect">
            <a:avLst/>
          </a:prstGeom>
        </p:spPr>
      </p:pic>
      <p:sp>
        <p:nvSpPr>
          <p:cNvPr id="16" name="Text 8"/>
          <p:cNvSpPr/>
          <p:nvPr/>
        </p:nvSpPr>
        <p:spPr>
          <a:xfrm>
            <a:off x="1943814" y="5325547"/>
            <a:ext cx="2743200" cy="342900"/>
          </a:xfrm>
          <a:prstGeom prst="rect">
            <a:avLst/>
          </a:prstGeom>
          <a:noFill/>
          <a:ln/>
        </p:spPr>
        <p:txBody>
          <a:bodyPr wrap="none" lIns="0" tIns="0" rIns="0" bIns="0" rtlCol="0" anchor="t"/>
          <a:lstStyle/>
          <a:p>
            <a:pPr algn="r"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Error Handling</a:t>
            </a:r>
            <a:endParaRPr lang="en-US" sz="2150" dirty="0"/>
          </a:p>
        </p:txBody>
      </p:sp>
      <p:sp>
        <p:nvSpPr>
          <p:cNvPr id="17" name="Text 9"/>
          <p:cNvSpPr/>
          <p:nvPr/>
        </p:nvSpPr>
        <p:spPr>
          <a:xfrm>
            <a:off x="864037" y="5816560"/>
            <a:ext cx="3822978" cy="1185148"/>
          </a:xfrm>
          <a:prstGeom prst="rect">
            <a:avLst/>
          </a:prstGeom>
          <a:noFill/>
          <a:ln/>
        </p:spPr>
        <p:txBody>
          <a:bodyPr wrap="square" lIns="0" tIns="0" rIns="0" bIns="0" rtlCol="0" anchor="t"/>
          <a:lstStyle/>
          <a:p>
            <a:pPr algn="r"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Ensured clear feedback for invalid inputs and security checks.</a:t>
            </a:r>
            <a:endParaRPr lang="en-US" sz="1900" dirty="0"/>
          </a:p>
        </p:txBody>
      </p:sp>
      <p:pic>
        <p:nvPicPr>
          <p:cNvPr id="18" name="Image 6" descr="preencoded.png">    </p:cNvPr>
          <p:cNvPicPr>
            <a:picLocks noChangeAspect="1"/>
          </p:cNvPicPr>
          <p:nvPr/>
        </p:nvPicPr>
        <p:blipFill>
          <a:blip r:embed="rId7"/>
          <a:stretch>
            <a:fillRect/>
          </a:stretch>
        </p:blipFill>
        <p:spPr>
          <a:xfrm>
            <a:off x="5057299" y="2782967"/>
            <a:ext cx="4515803" cy="4515803"/>
          </a:xfrm>
          <a:prstGeom prst="rect">
            <a:avLst/>
          </a:prstGeom>
        </p:spPr>
      </p:pic>
      <p:pic>
        <p:nvPicPr>
          <p:cNvPr id="19" name="Image 7" descr="preencoded.png">    </p:cNvPr>
          <p:cNvPicPr>
            <a:picLocks noChangeAspect="1"/>
          </p:cNvPicPr>
          <p:nvPr/>
        </p:nvPicPr>
        <p:blipFill>
          <a:blip r:embed="rId8"/>
          <a:stretch>
            <a:fillRect/>
          </a:stretch>
        </p:blipFill>
        <p:spPr>
          <a:xfrm>
            <a:off x="6012894" y="5927527"/>
            <a:ext cx="369332" cy="4617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4572000" y="3771900"/>
            <a:ext cx="5486400" cy="685800"/>
          </a:xfrm>
          <a:prstGeom prst="rect">
            <a:avLst/>
          </a:prstGeom>
          <a:noFill/>
          <a:ln/>
        </p:spPr>
        <p:txBody>
          <a:bodyPr wrap="none" lIns="0" tIns="0" rIns="0" bIns="0" rtlCol="0" anchor="t"/>
          <a:lstStyle/>
          <a:p>
            <a:pPr algn="ctr"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Thank you!</a:t>
            </a:r>
            <a:endParaRPr lang="en-US" sz="4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973937"/>
            <a:ext cx="7353538"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Functional Requirements </a:t>
            </a:r>
            <a:endParaRPr lang="en-US" sz="4300" dirty="0"/>
          </a:p>
        </p:txBody>
      </p:sp>
      <p:sp>
        <p:nvSpPr>
          <p:cNvPr id="4" name="Shape 1"/>
          <p:cNvSpPr/>
          <p:nvPr/>
        </p:nvSpPr>
        <p:spPr>
          <a:xfrm>
            <a:off x="6350437" y="3030022"/>
            <a:ext cx="555427" cy="555427"/>
          </a:xfrm>
          <a:prstGeom prst="roundRect">
            <a:avLst>
              <a:gd name="adj" fmla="val 66675"/>
            </a:avLst>
          </a:prstGeom>
          <a:solidFill>
            <a:srgbClr val="46464A"/>
          </a:solidFill>
          <a:ln/>
        </p:spPr>
      </p:sp>
      <p:sp>
        <p:nvSpPr>
          <p:cNvPr id="5" name="Text 2"/>
          <p:cNvSpPr/>
          <p:nvPr/>
        </p:nvSpPr>
        <p:spPr>
          <a:xfrm>
            <a:off x="7152680" y="311479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Product Browsing</a:t>
            </a:r>
            <a:endParaRPr lang="en-US" sz="2150" dirty="0"/>
          </a:p>
        </p:txBody>
      </p:sp>
      <p:sp>
        <p:nvSpPr>
          <p:cNvPr id="6" name="Text 3"/>
          <p:cNvSpPr/>
          <p:nvPr/>
        </p:nvSpPr>
        <p:spPr>
          <a:xfrm>
            <a:off x="7152680" y="3605808"/>
            <a:ext cx="2751415"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Search, filter, and view detailed product information.</a:t>
            </a:r>
            <a:endParaRPr lang="en-US" sz="1900" dirty="0"/>
          </a:p>
        </p:txBody>
      </p:sp>
      <p:sp>
        <p:nvSpPr>
          <p:cNvPr id="7" name="Shape 4"/>
          <p:cNvSpPr/>
          <p:nvPr/>
        </p:nvSpPr>
        <p:spPr>
          <a:xfrm>
            <a:off x="10212705" y="3030022"/>
            <a:ext cx="555427" cy="555427"/>
          </a:xfrm>
          <a:prstGeom prst="roundRect">
            <a:avLst>
              <a:gd name="adj" fmla="val 66675"/>
            </a:avLst>
          </a:prstGeom>
          <a:solidFill>
            <a:srgbClr val="46464A"/>
          </a:solidFill>
          <a:ln/>
        </p:spPr>
      </p:sp>
      <p:sp>
        <p:nvSpPr>
          <p:cNvPr id="8" name="Text 5"/>
          <p:cNvSpPr/>
          <p:nvPr/>
        </p:nvSpPr>
        <p:spPr>
          <a:xfrm>
            <a:off x="11014948" y="311479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Shopping Cart</a:t>
            </a:r>
            <a:endParaRPr lang="en-US" sz="2150" dirty="0"/>
          </a:p>
        </p:txBody>
      </p:sp>
      <p:sp>
        <p:nvSpPr>
          <p:cNvPr id="9" name="Text 6"/>
          <p:cNvSpPr/>
          <p:nvPr/>
        </p:nvSpPr>
        <p:spPr>
          <a:xfrm>
            <a:off x="11014948" y="3605808"/>
            <a:ext cx="2751415"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Add or remove items and adjust quantities easily.</a:t>
            </a:r>
            <a:endParaRPr lang="en-US" sz="1900" dirty="0"/>
          </a:p>
        </p:txBody>
      </p:sp>
      <p:sp>
        <p:nvSpPr>
          <p:cNvPr id="10" name="Shape 7"/>
          <p:cNvSpPr/>
          <p:nvPr/>
        </p:nvSpPr>
        <p:spPr>
          <a:xfrm>
            <a:off x="6350437" y="5284708"/>
            <a:ext cx="555427" cy="555427"/>
          </a:xfrm>
          <a:prstGeom prst="roundRect">
            <a:avLst>
              <a:gd name="adj" fmla="val 66675"/>
            </a:avLst>
          </a:prstGeom>
          <a:solidFill>
            <a:srgbClr val="46464A"/>
          </a:solidFill>
          <a:ln/>
        </p:spPr>
      </p:sp>
      <p:sp>
        <p:nvSpPr>
          <p:cNvPr id="11" name="Text 8"/>
          <p:cNvSpPr/>
          <p:nvPr/>
        </p:nvSpPr>
        <p:spPr>
          <a:xfrm>
            <a:off x="7152680" y="5369481"/>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Checkout</a:t>
            </a:r>
            <a:endParaRPr lang="en-US" sz="2150" dirty="0"/>
          </a:p>
        </p:txBody>
      </p:sp>
      <p:sp>
        <p:nvSpPr>
          <p:cNvPr id="12" name="Text 9"/>
          <p:cNvSpPr/>
          <p:nvPr/>
        </p:nvSpPr>
        <p:spPr>
          <a:xfrm>
            <a:off x="7152680" y="5860494"/>
            <a:ext cx="6613684" cy="395049"/>
          </a:xfrm>
          <a:prstGeom prst="rect">
            <a:avLst/>
          </a:prstGeom>
          <a:noFill/>
          <a:ln/>
        </p:spPr>
        <p:txBody>
          <a:bodyPr wrap="non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Secure payment processing via credit card or PayPal.</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67307"/>
            <a:ext cx="8607147" cy="685800"/>
          </a:xfrm>
          <a:prstGeom prst="rect">
            <a:avLst/>
          </a:prstGeom>
          <a:noFill/>
          <a:ln/>
        </p:spPr>
        <p:txBody>
          <a:bodyPr wrap="none" lIns="0" tIns="0" rIns="0" bIns="0" rtlCol="0" anchor="t"/>
          <a:lstStyle/>
          <a:p>
            <a:pPr algn="l" indent="0" marL="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Non-Functional Requirements</a:t>
            </a:r>
            <a:endParaRPr lang="en-US" sz="4300" dirty="0"/>
          </a:p>
        </p:txBody>
      </p:sp>
      <p:sp>
        <p:nvSpPr>
          <p:cNvPr id="3" name="Text 1"/>
          <p:cNvSpPr/>
          <p:nvPr/>
        </p:nvSpPr>
        <p:spPr>
          <a:xfrm>
            <a:off x="864037" y="3570208"/>
            <a:ext cx="3705582"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Performance &amp; Scalability</a:t>
            </a:r>
            <a:endParaRPr lang="en-US" sz="2150" dirty="0"/>
          </a:p>
        </p:txBody>
      </p:sp>
      <p:sp>
        <p:nvSpPr>
          <p:cNvPr id="4" name="Text 2"/>
          <p:cNvSpPr/>
          <p:nvPr/>
        </p:nvSpPr>
        <p:spPr>
          <a:xfrm>
            <a:off x="864037" y="4159925"/>
            <a:ext cx="3898821" cy="158019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Page load under 500ms, support 100+ concurrent users, and handle 10,000+ products with efficient database indexing.</a:t>
            </a:r>
            <a:endParaRPr lang="en-US" sz="1900" dirty="0"/>
          </a:p>
        </p:txBody>
      </p:sp>
      <p:sp>
        <p:nvSpPr>
          <p:cNvPr id="5" name="Text 3"/>
          <p:cNvSpPr/>
          <p:nvPr/>
        </p:nvSpPr>
        <p:spPr>
          <a:xfrm>
            <a:off x="5372695" y="3570208"/>
            <a:ext cx="3251002"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Security &amp; Compliance</a:t>
            </a:r>
            <a:endParaRPr lang="en-US" sz="2150" dirty="0"/>
          </a:p>
        </p:txBody>
      </p:sp>
      <p:sp>
        <p:nvSpPr>
          <p:cNvPr id="6" name="Text 4"/>
          <p:cNvSpPr/>
          <p:nvPr/>
        </p:nvSpPr>
        <p:spPr>
          <a:xfrm>
            <a:off x="5372695" y="4159925"/>
            <a:ext cx="3898821" cy="1185148"/>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HTTPS, role-based access control, SQL injection prevention, and payment security.</a:t>
            </a:r>
            <a:endParaRPr lang="en-US" sz="1900" dirty="0"/>
          </a:p>
        </p:txBody>
      </p:sp>
      <p:sp>
        <p:nvSpPr>
          <p:cNvPr id="7" name="Text 5"/>
          <p:cNvSpPr/>
          <p:nvPr/>
        </p:nvSpPr>
        <p:spPr>
          <a:xfrm>
            <a:off x="9881354" y="3570208"/>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Usability</a:t>
            </a:r>
            <a:endParaRPr lang="en-US" sz="2150" dirty="0"/>
          </a:p>
        </p:txBody>
      </p:sp>
      <p:sp>
        <p:nvSpPr>
          <p:cNvPr id="8" name="Text 6"/>
          <p:cNvSpPr/>
          <p:nvPr/>
        </p:nvSpPr>
        <p:spPr>
          <a:xfrm>
            <a:off x="9881354" y="4159925"/>
            <a:ext cx="3898821" cy="790099"/>
          </a:xfrm>
          <a:prstGeom prst="rect">
            <a:avLst/>
          </a:prstGeom>
          <a:noFill/>
          <a:ln/>
        </p:spPr>
        <p:txBody>
          <a:bodyPr wrap="square" lIns="0" tIns="0" rIns="0" bIns="0" rtlCol="0" anchor="t"/>
          <a:lstStyle/>
          <a:p>
            <a:pPr algn="l" indent="0" marL="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 Intuitive navigation for a seamless user experience.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628" y="509230"/>
            <a:ext cx="9332119" cy="513278"/>
          </a:xfrm>
          <a:prstGeom prst="rect">
            <a:avLst/>
          </a:prstGeom>
          <a:noFill/>
          <a:ln/>
        </p:spPr>
        <p:txBody>
          <a:bodyPr wrap="none" lIns="0" tIns="0" rIns="0" bIns="0" rtlCol="0" anchor="t"/>
          <a:lstStyle/>
          <a:p>
            <a:pPr algn="l" indent="0" marL="0">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System Architecture and Database Schema</a:t>
            </a:r>
            <a:endParaRPr lang="en-US" sz="3200" dirty="0"/>
          </a:p>
        </p:txBody>
      </p:sp>
      <p:sp>
        <p:nvSpPr>
          <p:cNvPr id="3" name="Text 1"/>
          <p:cNvSpPr/>
          <p:nvPr/>
        </p:nvSpPr>
        <p:spPr>
          <a:xfrm>
            <a:off x="646628" y="1465778"/>
            <a:ext cx="6443186" cy="591264"/>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The architecture features a layered design with ASP.NET MVC backend, SQL Server database, and Bootstrap frontend for responsive UI.</a:t>
            </a:r>
            <a:endParaRPr lang="en-US" sz="1450" dirty="0"/>
          </a:p>
        </p:txBody>
      </p:sp>
      <p:sp>
        <p:nvSpPr>
          <p:cNvPr id="4" name="Text 2"/>
          <p:cNvSpPr/>
          <p:nvPr/>
        </p:nvSpPr>
        <p:spPr>
          <a:xfrm>
            <a:off x="646628" y="2223254"/>
            <a:ext cx="6443186" cy="591264"/>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The database schema supports product, user, order, and role management to ensure data integrity and efficient operations.</a:t>
            </a:r>
            <a:endParaRPr lang="en-US" sz="1450" dirty="0"/>
          </a:p>
        </p:txBody>
      </p:sp>
      <p:pic>
        <p:nvPicPr>
          <p:cNvPr id="5" name="Image 0" descr="preencoded.png">    </p:cNvPr>
          <p:cNvPicPr>
            <a:picLocks noChangeAspect="1"/>
          </p:cNvPicPr>
          <p:nvPr/>
        </p:nvPicPr>
        <p:blipFill>
          <a:blip r:embed="rId1"/>
          <a:stretch>
            <a:fillRect/>
          </a:stretch>
        </p:blipFill>
        <p:spPr>
          <a:xfrm>
            <a:off x="7548205" y="1507331"/>
            <a:ext cx="3268266" cy="5543312"/>
          </a:xfrm>
          <a:prstGeom prst="rect">
            <a:avLst/>
          </a:prstGeom>
        </p:spPr>
      </p:pic>
      <p:sp>
        <p:nvSpPr>
          <p:cNvPr id="6" name="Text 3"/>
          <p:cNvSpPr/>
          <p:nvPr/>
        </p:nvSpPr>
        <p:spPr>
          <a:xfrm>
            <a:off x="7548205" y="7258407"/>
            <a:ext cx="6443186" cy="295632"/>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56843" y="360283"/>
            <a:ext cx="4097179" cy="362545"/>
          </a:xfrm>
          <a:prstGeom prst="rect">
            <a:avLst/>
          </a:prstGeom>
          <a:noFill/>
          <a:ln/>
        </p:spPr>
        <p:txBody>
          <a:bodyPr wrap="none" lIns="0" tIns="0" rIns="0" bIns="0" rtlCol="0" anchor="t"/>
          <a:lstStyle/>
          <a:p>
            <a:pPr algn="l" indent="0" marL="0">
              <a:lnSpc>
                <a:spcPts val="2850"/>
              </a:lnSpc>
              <a:buNone/>
            </a:pPr>
            <a:r>
              <a:rPr lang="en-US" sz="2250" b="1" dirty="0">
                <a:solidFill>
                  <a:srgbClr val="FFE14D"/>
                </a:solidFill>
                <a:latin typeface="Comfortaa Bold" pitchFamily="34" charset="0"/>
                <a:ea typeface="Comfortaa Bold" pitchFamily="34" charset="-122"/>
                <a:cs typeface="Comfortaa Bold" pitchFamily="34" charset="-120"/>
              </a:rPr>
              <a:t>Database Relational model</a:t>
            </a:r>
            <a:endParaRPr lang="en-US" sz="2250" dirty="0"/>
          </a:p>
        </p:txBody>
      </p:sp>
      <p:pic>
        <p:nvPicPr>
          <p:cNvPr id="3" name="Image 0" descr="preencoded.png">    </p:cNvPr>
          <p:cNvPicPr>
            <a:picLocks noChangeAspect="1"/>
          </p:cNvPicPr>
          <p:nvPr/>
        </p:nvPicPr>
        <p:blipFill>
          <a:blip r:embed="rId1"/>
          <a:stretch>
            <a:fillRect/>
          </a:stretch>
        </p:blipFill>
        <p:spPr>
          <a:xfrm>
            <a:off x="3032046" y="983813"/>
            <a:ext cx="8566190" cy="2325052"/>
          </a:xfrm>
          <a:prstGeom prst="rect">
            <a:avLst/>
          </a:prstGeom>
        </p:spPr>
      </p:pic>
      <p:pic>
        <p:nvPicPr>
          <p:cNvPr id="4" name="Image 1" descr="preencoded.png">    </p:cNvPr>
          <p:cNvPicPr>
            <a:picLocks noChangeAspect="1"/>
          </p:cNvPicPr>
          <p:nvPr/>
        </p:nvPicPr>
        <p:blipFill>
          <a:blip r:embed="rId2"/>
          <a:stretch>
            <a:fillRect/>
          </a:stretch>
        </p:blipFill>
        <p:spPr>
          <a:xfrm>
            <a:off x="3044309" y="3455670"/>
            <a:ext cx="8541782" cy="4413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3519" y="419219"/>
            <a:ext cx="4862513" cy="423505"/>
          </a:xfrm>
          <a:prstGeom prst="rect">
            <a:avLst/>
          </a:prstGeom>
          <a:noFill/>
          <a:ln/>
        </p:spPr>
        <p:txBody>
          <a:bodyPr wrap="none" lIns="0" tIns="0" rIns="0" bIns="0" rtlCol="0" anchor="t"/>
          <a:lstStyle/>
          <a:p>
            <a:pPr algn="l" indent="0" marL="0">
              <a:lnSpc>
                <a:spcPts val="3300"/>
              </a:lnSpc>
              <a:buNone/>
            </a:pPr>
            <a:r>
              <a:rPr lang="en-US" sz="2650" b="1" dirty="0">
                <a:solidFill>
                  <a:srgbClr val="FFE14D"/>
                </a:solidFill>
                <a:latin typeface="Comfortaa Bold" pitchFamily="34" charset="0"/>
                <a:ea typeface="Comfortaa Bold" pitchFamily="34" charset="-122"/>
                <a:cs typeface="Comfortaa Bold" pitchFamily="34" charset="-120"/>
              </a:rPr>
              <a:t>Use Case Diagrams (Admin)</a:t>
            </a:r>
            <a:endParaRPr lang="en-US" sz="2650" dirty="0"/>
          </a:p>
        </p:txBody>
      </p:sp>
      <p:pic>
        <p:nvPicPr>
          <p:cNvPr id="3" name="Image 0" descr="preencoded.png">    </p:cNvPr>
          <p:cNvPicPr>
            <a:picLocks noChangeAspect="1"/>
          </p:cNvPicPr>
          <p:nvPr/>
        </p:nvPicPr>
        <p:blipFill>
          <a:blip r:embed="rId1"/>
          <a:stretch>
            <a:fillRect/>
          </a:stretch>
        </p:blipFill>
        <p:spPr>
          <a:xfrm>
            <a:off x="2669977" y="1071324"/>
            <a:ext cx="9290447" cy="67366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2025-05-14T16:26:23Z</dcterms:created>
  <dcterms:modified xsi:type="dcterms:W3CDTF">2025-05-14T16:26:23Z</dcterms:modified>
</cp:coreProperties>
</file>